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9"/>
  </p:notesMasterIdLst>
  <p:handoutMasterIdLst>
    <p:handoutMasterId r:id="rId20"/>
  </p:handoutMasterIdLst>
  <p:sldIdLst>
    <p:sldId id="256" r:id="rId2"/>
    <p:sldId id="260" r:id="rId3"/>
    <p:sldId id="261" r:id="rId4"/>
    <p:sldId id="263" r:id="rId5"/>
    <p:sldId id="264" r:id="rId6"/>
    <p:sldId id="265" r:id="rId7"/>
    <p:sldId id="266" r:id="rId8"/>
    <p:sldId id="268" r:id="rId9"/>
    <p:sldId id="269" r:id="rId10"/>
    <p:sldId id="271" r:id="rId11"/>
    <p:sldId id="272" r:id="rId12"/>
    <p:sldId id="273" r:id="rId13"/>
    <p:sldId id="274" r:id="rId14"/>
    <p:sldId id="259" r:id="rId15"/>
    <p:sldId id="267" r:id="rId16"/>
    <p:sldId id="270" r:id="rId17"/>
    <p:sldId id="262"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56" userDrawn="1">
          <p15:clr>
            <a:srgbClr val="A4A3A4"/>
          </p15:clr>
        </p15:guide>
        <p15:guide id="2" pos="288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00CC"/>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8465" autoAdjust="0"/>
    <p:restoredTop sz="73455" autoAdjust="0"/>
  </p:normalViewPr>
  <p:slideViewPr>
    <p:cSldViewPr snapToGrid="0">
      <p:cViewPr varScale="1">
        <p:scale>
          <a:sx n="50" d="100"/>
          <a:sy n="50" d="100"/>
        </p:scale>
        <p:origin x="1338" y="54"/>
      </p:cViewPr>
      <p:guideLst>
        <p:guide orient="horz" pos="1056"/>
        <p:guide pos="2880"/>
      </p:guideLst>
    </p:cSldViewPr>
  </p:slideViewPr>
  <p:notesTextViewPr>
    <p:cViewPr>
      <p:scale>
        <a:sx n="1" d="1"/>
        <a:sy n="1" d="1"/>
      </p:scale>
      <p:origin x="0" y="0"/>
    </p:cViewPr>
  </p:notesTextViewPr>
  <p:notesViewPr>
    <p:cSldViewPr snapToGrid="0">
      <p:cViewPr varScale="1">
        <p:scale>
          <a:sx n="52" d="100"/>
          <a:sy n="52" d="100"/>
        </p:scale>
        <p:origin x="2010"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Tree>
    <p:extLst>
      <p:ext uri="{BB962C8B-B14F-4D97-AF65-F5344CB8AC3E}">
        <p14:creationId xmlns:p14="http://schemas.microsoft.com/office/powerpoint/2010/main" val="2708408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FF14E36-484F-42CD-BF35-DA8903659D8B}" type="datetimeFigureOut">
              <a:rPr lang="en-US" smtClean="0"/>
              <a:t>8/6/16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DDF0020-E4DD-4928-A37E-5726B52CC8F3}" type="slidenum">
              <a:rPr lang="en-US" smtClean="0"/>
              <a:t>‹#›</a:t>
            </a:fld>
            <a:endParaRPr lang="en-US"/>
          </a:p>
        </p:txBody>
      </p:sp>
    </p:spTree>
    <p:extLst>
      <p:ext uri="{BB962C8B-B14F-4D97-AF65-F5344CB8AC3E}">
        <p14:creationId xmlns:p14="http://schemas.microsoft.com/office/powerpoint/2010/main" val="28546808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www.dailymail.co.uk/health/article-2149276/Colour-changing-contact-lenses-replace-painful-skin-prick-tests-diabetics.html"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Enter information as best fits your class</a:t>
            </a:r>
            <a:endParaRPr lang="en-US" dirty="0"/>
          </a:p>
        </p:txBody>
      </p:sp>
      <p:sp>
        <p:nvSpPr>
          <p:cNvPr id="4" name="Slide Number Placeholder 3"/>
          <p:cNvSpPr>
            <a:spLocks noGrp="1"/>
          </p:cNvSpPr>
          <p:nvPr>
            <p:ph type="sldNum" sz="quarter" idx="10"/>
          </p:nvPr>
        </p:nvSpPr>
        <p:spPr/>
        <p:txBody>
          <a:bodyPr/>
          <a:lstStyle/>
          <a:p>
            <a:fld id="{CDDF0020-E4DD-4928-A37E-5726B52CC8F3}" type="slidenum">
              <a:rPr lang="en-US" smtClean="0"/>
              <a:t>2</a:t>
            </a:fld>
            <a:endParaRPr lang="en-US"/>
          </a:p>
        </p:txBody>
      </p:sp>
    </p:spTree>
    <p:extLst>
      <p:ext uri="{BB962C8B-B14F-4D97-AF65-F5344CB8AC3E}">
        <p14:creationId xmlns:p14="http://schemas.microsoft.com/office/powerpoint/2010/main" val="34288680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3D</a:t>
            </a:r>
            <a:r>
              <a:rPr lang="en-US" baseline="0" dirty="0" smtClean="0"/>
              <a:t> printing allows microcircuits in milk cap that can sense food spoilage</a:t>
            </a:r>
            <a:endParaRPr lang="en-US" dirty="0"/>
          </a:p>
        </p:txBody>
      </p:sp>
      <p:sp>
        <p:nvSpPr>
          <p:cNvPr id="4" name="Slide Number Placeholder 3"/>
          <p:cNvSpPr>
            <a:spLocks noGrp="1"/>
          </p:cNvSpPr>
          <p:nvPr>
            <p:ph type="sldNum" sz="quarter" idx="10"/>
          </p:nvPr>
        </p:nvSpPr>
        <p:spPr/>
        <p:txBody>
          <a:bodyPr/>
          <a:lstStyle/>
          <a:p>
            <a:fld id="{CDDF0020-E4DD-4928-A37E-5726B52CC8F3}" type="slidenum">
              <a:rPr lang="en-US" smtClean="0"/>
              <a:t>12</a:t>
            </a:fld>
            <a:endParaRPr lang="en-US"/>
          </a:p>
        </p:txBody>
      </p:sp>
    </p:spTree>
    <p:extLst>
      <p:ext uri="{BB962C8B-B14F-4D97-AF65-F5344CB8AC3E}">
        <p14:creationId xmlns:p14="http://schemas.microsoft.com/office/powerpoint/2010/main" val="4031916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Nano-coated fibers:</a:t>
            </a:r>
            <a:r>
              <a:rPr lang="en-US" baseline="0" dirty="0" smtClean="0"/>
              <a:t> </a:t>
            </a:r>
            <a:r>
              <a:rPr lang="en-US" dirty="0" smtClean="0"/>
              <a:t>Nanoscale</a:t>
            </a:r>
            <a:r>
              <a:rPr lang="en-US" baseline="0" dirty="0" smtClean="0"/>
              <a:t> coatings can be applied to fabrics to affect some properties but without changing the feel, texture or flexibility of the fabric. Silver ions have antibacterial properties. Silver nanoparticles embedded into fabrics/insoles can release ions, killing bacteria and helping to eliminate odors.</a:t>
            </a:r>
          </a:p>
          <a:p>
            <a:endParaRPr lang="en-US" dirty="0"/>
          </a:p>
        </p:txBody>
      </p:sp>
      <p:sp>
        <p:nvSpPr>
          <p:cNvPr id="4" name="Slide Number Placeholder 3"/>
          <p:cNvSpPr>
            <a:spLocks noGrp="1"/>
          </p:cNvSpPr>
          <p:nvPr>
            <p:ph type="sldNum" sz="quarter" idx="10"/>
          </p:nvPr>
        </p:nvSpPr>
        <p:spPr/>
        <p:txBody>
          <a:bodyPr/>
          <a:lstStyle/>
          <a:p>
            <a:fld id="{CDDF0020-E4DD-4928-A37E-5726B52CC8F3}" type="slidenum">
              <a:rPr lang="en-US" smtClean="0"/>
              <a:t>3</a:t>
            </a:fld>
            <a:endParaRPr lang="en-US"/>
          </a:p>
        </p:txBody>
      </p:sp>
    </p:spTree>
    <p:extLst>
      <p:ext uri="{BB962C8B-B14F-4D97-AF65-F5344CB8AC3E}">
        <p14:creationId xmlns:p14="http://schemas.microsoft.com/office/powerpoint/2010/main" val="1841916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Carbon nanotubes incorporated</a:t>
            </a:r>
            <a:r>
              <a:rPr lang="en-US" baseline="0" dirty="0" smtClean="0"/>
              <a:t> into adhesive allows paddle to be stiffer without increasing weight</a:t>
            </a:r>
          </a:p>
          <a:p>
            <a:r>
              <a:rPr lang="en-US" baseline="0" dirty="0" smtClean="0"/>
              <a:t>Silica nanoparticles fill voids in carbon </a:t>
            </a:r>
            <a:r>
              <a:rPr lang="en-US" baseline="0" dirty="0" err="1" smtClean="0"/>
              <a:t>fibrr</a:t>
            </a:r>
            <a:r>
              <a:rPr lang="en-US" baseline="0" dirty="0" smtClean="0"/>
              <a:t> composites increasing durability/stability – tennis </a:t>
            </a:r>
            <a:r>
              <a:rPr lang="en-US" baseline="0" dirty="0" err="1" smtClean="0"/>
              <a:t>raquet</a:t>
            </a:r>
            <a:endParaRPr lang="en-US" dirty="0"/>
          </a:p>
        </p:txBody>
      </p:sp>
      <p:sp>
        <p:nvSpPr>
          <p:cNvPr id="4" name="Slide Number Placeholder 3"/>
          <p:cNvSpPr>
            <a:spLocks noGrp="1"/>
          </p:cNvSpPr>
          <p:nvPr>
            <p:ph type="sldNum" sz="quarter" idx="10"/>
          </p:nvPr>
        </p:nvSpPr>
        <p:spPr/>
        <p:txBody>
          <a:bodyPr/>
          <a:lstStyle/>
          <a:p>
            <a:fld id="{CDDF0020-E4DD-4928-A37E-5726B52CC8F3}" type="slidenum">
              <a:rPr lang="en-US" smtClean="0"/>
              <a:t>4</a:t>
            </a:fld>
            <a:endParaRPr lang="en-US"/>
          </a:p>
        </p:txBody>
      </p:sp>
    </p:spTree>
    <p:extLst>
      <p:ext uri="{BB962C8B-B14F-4D97-AF65-F5344CB8AC3E}">
        <p14:creationId xmlns:p14="http://schemas.microsoft.com/office/powerpoint/2010/main" val="17691886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Nanocomposite</a:t>
            </a:r>
            <a:r>
              <a:rPr lang="en-US" baseline="0" dirty="0" smtClean="0"/>
              <a:t> is stiffer and reduces occurrence of cracks in hull.</a:t>
            </a:r>
          </a:p>
          <a:p>
            <a:r>
              <a:rPr lang="en-US" baseline="0" dirty="0" err="1" smtClean="0"/>
              <a:t>Velozzi</a:t>
            </a:r>
            <a:r>
              <a:rPr lang="en-US" baseline="0" dirty="0" smtClean="0"/>
              <a:t> supercar has 80% body made of carbon composites, makes cars both lighter and safer</a:t>
            </a:r>
            <a:endParaRPr lang="en-US" dirty="0"/>
          </a:p>
        </p:txBody>
      </p:sp>
      <p:sp>
        <p:nvSpPr>
          <p:cNvPr id="4" name="Slide Number Placeholder 3"/>
          <p:cNvSpPr>
            <a:spLocks noGrp="1"/>
          </p:cNvSpPr>
          <p:nvPr>
            <p:ph type="sldNum" sz="quarter" idx="10"/>
          </p:nvPr>
        </p:nvSpPr>
        <p:spPr/>
        <p:txBody>
          <a:bodyPr/>
          <a:lstStyle/>
          <a:p>
            <a:fld id="{CDDF0020-E4DD-4928-A37E-5726B52CC8F3}" type="slidenum">
              <a:rPr lang="en-US" smtClean="0"/>
              <a:t>5</a:t>
            </a:fld>
            <a:endParaRPr lang="en-US"/>
          </a:p>
        </p:txBody>
      </p:sp>
    </p:spTree>
    <p:extLst>
      <p:ext uri="{BB962C8B-B14F-4D97-AF65-F5344CB8AC3E}">
        <p14:creationId xmlns:p14="http://schemas.microsoft.com/office/powerpoint/2010/main" val="42122069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Moore’s law =</a:t>
            </a:r>
            <a:r>
              <a:rPr lang="en-US" baseline="0" dirty="0" smtClean="0"/>
              <a:t> The number of transistors on an integrated circuit (processor chip) will double every year. 14 nm = distance between features on chip</a:t>
            </a:r>
          </a:p>
          <a:p>
            <a:r>
              <a:rPr lang="en-US" dirty="0" smtClean="0"/>
              <a:t>Fabricated</a:t>
            </a:r>
            <a:r>
              <a:rPr lang="en-US" baseline="0" dirty="0" smtClean="0"/>
              <a:t> using advanced lithography</a:t>
            </a:r>
            <a:endParaRPr lang="en-US" dirty="0"/>
          </a:p>
        </p:txBody>
      </p:sp>
      <p:sp>
        <p:nvSpPr>
          <p:cNvPr id="4" name="Slide Number Placeholder 3"/>
          <p:cNvSpPr>
            <a:spLocks noGrp="1"/>
          </p:cNvSpPr>
          <p:nvPr>
            <p:ph type="sldNum" sz="quarter" idx="10"/>
          </p:nvPr>
        </p:nvSpPr>
        <p:spPr/>
        <p:txBody>
          <a:bodyPr/>
          <a:lstStyle/>
          <a:p>
            <a:fld id="{CDDF0020-E4DD-4928-A37E-5726B52CC8F3}" type="slidenum">
              <a:rPr lang="en-US" smtClean="0"/>
              <a:t>6</a:t>
            </a:fld>
            <a:endParaRPr lang="en-US"/>
          </a:p>
        </p:txBody>
      </p:sp>
    </p:spTree>
    <p:extLst>
      <p:ext uri="{BB962C8B-B14F-4D97-AF65-F5344CB8AC3E}">
        <p14:creationId xmlns:p14="http://schemas.microsoft.com/office/powerpoint/2010/main" val="9911602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Traditional</a:t>
            </a:r>
            <a:r>
              <a:rPr lang="en-US" baseline="0" dirty="0" smtClean="0"/>
              <a:t> LEDs are light by a white backlight and color is filtered by dye molecules. OLEDS emit light of different colors. </a:t>
            </a:r>
          </a:p>
          <a:p>
            <a:r>
              <a:rPr lang="en-US" baseline="0" dirty="0" smtClean="0"/>
              <a:t>Organic LEDs are like polymers and can be flexible if printed on a flexible conductive substrate</a:t>
            </a:r>
          </a:p>
          <a:p>
            <a:r>
              <a:rPr lang="en-US" baseline="0" dirty="0" smtClean="0"/>
              <a:t>Roll to roll processing = cheaper devices once optimized </a:t>
            </a:r>
            <a:endParaRPr lang="en-US" dirty="0"/>
          </a:p>
        </p:txBody>
      </p:sp>
      <p:sp>
        <p:nvSpPr>
          <p:cNvPr id="4" name="Slide Number Placeholder 3"/>
          <p:cNvSpPr>
            <a:spLocks noGrp="1"/>
          </p:cNvSpPr>
          <p:nvPr>
            <p:ph type="sldNum" sz="quarter" idx="10"/>
          </p:nvPr>
        </p:nvSpPr>
        <p:spPr/>
        <p:txBody>
          <a:bodyPr/>
          <a:lstStyle/>
          <a:p>
            <a:fld id="{CDDF0020-E4DD-4928-A37E-5726B52CC8F3}" type="slidenum">
              <a:rPr lang="en-US" smtClean="0"/>
              <a:t>7</a:t>
            </a:fld>
            <a:endParaRPr lang="en-US"/>
          </a:p>
        </p:txBody>
      </p:sp>
    </p:spTree>
    <p:extLst>
      <p:ext uri="{BB962C8B-B14F-4D97-AF65-F5344CB8AC3E}">
        <p14:creationId xmlns:p14="http://schemas.microsoft.com/office/powerpoint/2010/main" val="10466219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Increased</a:t>
            </a:r>
            <a:r>
              <a:rPr lang="en-US" baseline="0" dirty="0" smtClean="0"/>
              <a:t> surface area / volume ratio of TiO2 nanocrystals allows enough dye to attach to generate electrons to power device. DSSC are not as efficient but nicer to look at!</a:t>
            </a:r>
            <a:endParaRPr lang="en-US" dirty="0"/>
          </a:p>
        </p:txBody>
      </p:sp>
      <p:sp>
        <p:nvSpPr>
          <p:cNvPr id="4" name="Slide Number Placeholder 3"/>
          <p:cNvSpPr>
            <a:spLocks noGrp="1"/>
          </p:cNvSpPr>
          <p:nvPr>
            <p:ph type="sldNum" sz="quarter" idx="10"/>
          </p:nvPr>
        </p:nvSpPr>
        <p:spPr/>
        <p:txBody>
          <a:bodyPr/>
          <a:lstStyle/>
          <a:p>
            <a:fld id="{CDDF0020-E4DD-4928-A37E-5726B52CC8F3}" type="slidenum">
              <a:rPr lang="en-US" smtClean="0"/>
              <a:t>9</a:t>
            </a:fld>
            <a:endParaRPr lang="en-US"/>
          </a:p>
        </p:txBody>
      </p:sp>
    </p:spTree>
    <p:extLst>
      <p:ext uri="{BB962C8B-B14F-4D97-AF65-F5344CB8AC3E}">
        <p14:creationId xmlns:p14="http://schemas.microsoft.com/office/powerpoint/2010/main" val="37001813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latin typeface="Lucida Grande" charset="0"/>
                <a:ea typeface="SimSun" pitchFamily="2" charset="-122"/>
              </a:rPr>
              <a:t>Excess sugar displaces a dye molecule in the lens, making it change color; also UW/Microsoft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hlinkClick r:id="rId3"/>
              </a:rPr>
              <a:t>http://www.dailymail.co.uk/health/article-2149276/Colour-changing-contact-lenses-replace-painful-skin-prick-tests-diabetics.html</a:t>
            </a:r>
            <a:r>
              <a:rPr lang="en-US" sz="1200" dirty="0" smtClean="0"/>
              <a:t> and http://www.uakron.edu/innovation/eyes.dot</a:t>
            </a:r>
          </a:p>
          <a:p>
            <a:endParaRPr lang="en-US" sz="1200" dirty="0" smtClean="0">
              <a:latin typeface="Lucida Grande" charset="0"/>
              <a:ea typeface="SimSun" pitchFamily="2" charset="-122"/>
            </a:endParaRPr>
          </a:p>
          <a:p>
            <a:endParaRPr lang="en-US" dirty="0"/>
          </a:p>
        </p:txBody>
      </p:sp>
      <p:sp>
        <p:nvSpPr>
          <p:cNvPr id="4" name="Slide Number Placeholder 3"/>
          <p:cNvSpPr>
            <a:spLocks noGrp="1"/>
          </p:cNvSpPr>
          <p:nvPr>
            <p:ph type="sldNum" sz="quarter" idx="10"/>
          </p:nvPr>
        </p:nvSpPr>
        <p:spPr/>
        <p:txBody>
          <a:bodyPr/>
          <a:lstStyle/>
          <a:p>
            <a:fld id="{CDDF0020-E4DD-4928-A37E-5726B52CC8F3}" type="slidenum">
              <a:rPr lang="en-US" smtClean="0"/>
              <a:t>10</a:t>
            </a:fld>
            <a:endParaRPr lang="en-US"/>
          </a:p>
        </p:txBody>
      </p:sp>
    </p:spTree>
    <p:extLst>
      <p:ext uri="{BB962C8B-B14F-4D97-AF65-F5344CB8AC3E}">
        <p14:creationId xmlns:p14="http://schemas.microsoft.com/office/powerpoint/2010/main" val="6063740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Device shown is for isolating cells to help speed up the process of genetic analysis. Its</a:t>
            </a:r>
            <a:r>
              <a:rPr lang="en-US" baseline="0" dirty="0" smtClean="0"/>
              <a:t> function can replace something like a FACS (fluorescence activated cell sorter) which is a large, expensive instrument.</a:t>
            </a:r>
            <a:endParaRPr lang="en-US" dirty="0"/>
          </a:p>
        </p:txBody>
      </p:sp>
      <p:sp>
        <p:nvSpPr>
          <p:cNvPr id="4" name="Slide Number Placeholder 3"/>
          <p:cNvSpPr>
            <a:spLocks noGrp="1"/>
          </p:cNvSpPr>
          <p:nvPr>
            <p:ph type="sldNum" sz="quarter" idx="10"/>
          </p:nvPr>
        </p:nvSpPr>
        <p:spPr/>
        <p:txBody>
          <a:bodyPr/>
          <a:lstStyle/>
          <a:p>
            <a:fld id="{CDDF0020-E4DD-4928-A37E-5726B52CC8F3}" type="slidenum">
              <a:rPr lang="en-US" smtClean="0"/>
              <a:t>11</a:t>
            </a:fld>
            <a:endParaRPr lang="en-US"/>
          </a:p>
        </p:txBody>
      </p:sp>
    </p:spTree>
    <p:extLst>
      <p:ext uri="{BB962C8B-B14F-4D97-AF65-F5344CB8AC3E}">
        <p14:creationId xmlns:p14="http://schemas.microsoft.com/office/powerpoint/2010/main" val="252190445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gif"/><Relationship Id="rId1" Type="http://schemas.openxmlformats.org/officeDocument/2006/relationships/slideMaster" Target="../slideMasters/slideMaster1.xml"/><Relationship Id="rId4" Type="http://schemas.openxmlformats.org/officeDocument/2006/relationships/hyperlink" Target="http://www.seattlenano.org/" TargetMode="Externa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hyperlink" Target="http://www.seattlenano.org/" TargetMode="Externa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extBox 7"/>
          <p:cNvSpPr txBox="1"/>
          <p:nvPr userDrawn="1"/>
        </p:nvSpPr>
        <p:spPr>
          <a:xfrm>
            <a:off x="0" y="5962366"/>
            <a:ext cx="8077200" cy="830997"/>
          </a:xfrm>
          <a:prstGeom prst="rect">
            <a:avLst/>
          </a:prstGeom>
          <a:noFill/>
        </p:spPr>
        <p:txBody>
          <a:bodyPr wrap="square" rtlCol="0">
            <a:spAutoFit/>
          </a:bodyPr>
          <a:lstStyle/>
          <a:p>
            <a:pPr algn="r"/>
            <a:r>
              <a:rPr lang="en-US" sz="2800" b="1" dirty="0" smtClean="0"/>
              <a:t>SHINE</a:t>
            </a:r>
            <a:r>
              <a:rPr lang="en-US" sz="2800" dirty="0" smtClean="0"/>
              <a:t>:</a:t>
            </a:r>
            <a:r>
              <a:rPr lang="en-US" sz="2800" baseline="0" dirty="0" smtClean="0"/>
              <a:t> </a:t>
            </a:r>
            <a:r>
              <a:rPr lang="en-US" sz="2800" b="1" baseline="0" dirty="0" smtClean="0"/>
              <a:t>S</a:t>
            </a:r>
            <a:r>
              <a:rPr lang="en-US" sz="2000" baseline="0" dirty="0" smtClean="0"/>
              <a:t>eattle’s </a:t>
            </a:r>
            <a:r>
              <a:rPr lang="en-US" sz="2800" b="1" baseline="0" dirty="0" smtClean="0"/>
              <a:t>H</a:t>
            </a:r>
            <a:r>
              <a:rPr lang="en-US" sz="2000" baseline="0" dirty="0" smtClean="0"/>
              <a:t>ub for </a:t>
            </a:r>
            <a:r>
              <a:rPr lang="en-US" sz="2800" b="1" baseline="0" dirty="0" smtClean="0"/>
              <a:t>I</a:t>
            </a:r>
            <a:r>
              <a:rPr lang="en-US" sz="2000" baseline="0" dirty="0" smtClean="0"/>
              <a:t>ndustry-driven </a:t>
            </a:r>
            <a:r>
              <a:rPr lang="en-US" sz="2800" b="1" baseline="0" dirty="0" smtClean="0"/>
              <a:t>N</a:t>
            </a:r>
            <a:r>
              <a:rPr lang="en-US" sz="2000" baseline="0" dirty="0" smtClean="0"/>
              <a:t>anotechnology </a:t>
            </a:r>
            <a:r>
              <a:rPr lang="en-US" sz="2800" b="1" baseline="0" dirty="0" smtClean="0"/>
              <a:t>E</a:t>
            </a:r>
            <a:r>
              <a:rPr lang="en-US" sz="2000" baseline="0" dirty="0" smtClean="0"/>
              <a:t>ducation </a:t>
            </a:r>
          </a:p>
          <a:p>
            <a:pPr algn="r"/>
            <a:r>
              <a:rPr lang="en-US" sz="2000" baseline="0" dirty="0" smtClean="0"/>
              <a:t>North Seattle College</a:t>
            </a:r>
            <a:endParaRPr lang="en-US" sz="2000" dirty="0"/>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825050" y="202151"/>
            <a:ext cx="3493900" cy="3200400"/>
          </a:xfrm>
          <a:prstGeom prst="rect">
            <a:avLst/>
          </a:prstGeom>
        </p:spPr>
      </p:pic>
      <p:sp>
        <p:nvSpPr>
          <p:cNvPr id="2" name="Title 1"/>
          <p:cNvSpPr>
            <a:spLocks noGrp="1"/>
          </p:cNvSpPr>
          <p:nvPr>
            <p:ph type="ctrTitle"/>
          </p:nvPr>
        </p:nvSpPr>
        <p:spPr>
          <a:xfrm>
            <a:off x="685800" y="4183407"/>
            <a:ext cx="7772400" cy="769441"/>
          </a:xfrm>
          <a:noFill/>
        </p:spPr>
        <p:txBody>
          <a:bodyPr>
            <a:spAutoFit/>
          </a:bodyPr>
          <a:lstStyle>
            <a:lvl1pPr marL="0" algn="ctr">
              <a:defRPr>
                <a:solidFill>
                  <a:schemeClr val="tx1"/>
                </a:solidFill>
              </a:defRPr>
            </a:lvl1pPr>
          </a:lstStyle>
          <a:p>
            <a:r>
              <a:rPr lang="en-US" dirty="0" smtClean="0"/>
              <a:t>Click to edit Master title style</a:t>
            </a:r>
            <a:endParaRPr lang="en-US" dirty="0"/>
          </a:p>
        </p:txBody>
      </p:sp>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077200" y="5881780"/>
            <a:ext cx="960270" cy="960270"/>
          </a:xfrm>
          <a:prstGeom prst="rect">
            <a:avLst/>
          </a:prstGeom>
        </p:spPr>
      </p:pic>
      <p:sp>
        <p:nvSpPr>
          <p:cNvPr id="10" name="TextBox 9"/>
          <p:cNvSpPr txBox="1"/>
          <p:nvPr userDrawn="1"/>
        </p:nvSpPr>
        <p:spPr>
          <a:xfrm>
            <a:off x="2652243" y="3310726"/>
            <a:ext cx="3839513" cy="523220"/>
          </a:xfrm>
          <a:prstGeom prst="rect">
            <a:avLst/>
          </a:prstGeom>
          <a:noFill/>
        </p:spPr>
        <p:txBody>
          <a:bodyPr wrap="none" rtlCol="0">
            <a:spAutoFit/>
          </a:bodyPr>
          <a:lstStyle/>
          <a:p>
            <a:pPr algn="ctr"/>
            <a:r>
              <a:rPr lang="en-US" sz="2800" i="0" dirty="0" smtClean="0">
                <a:latin typeface="Bookman Old Style" panose="02050604050505020204" pitchFamily="18" charset="0"/>
                <a:hlinkClick r:id="rId4"/>
              </a:rPr>
              <a:t>www.seattlenano.org</a:t>
            </a:r>
            <a:endParaRPr lang="en-US" sz="2800" i="0" dirty="0" smtClean="0">
              <a:latin typeface="Bookman Old Style" panose="02050604050505020204" pitchFamily="18" charset="0"/>
            </a:endParaRPr>
          </a:p>
        </p:txBody>
      </p:sp>
    </p:spTree>
    <p:extLst>
      <p:ext uri="{BB962C8B-B14F-4D97-AF65-F5344CB8AC3E}">
        <p14:creationId xmlns:p14="http://schemas.microsoft.com/office/powerpoint/2010/main" val="331892066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4876800"/>
            <a:ext cx="9144000" cy="1143000"/>
          </a:xfrm>
          <a:solidFill>
            <a:schemeClr val="tx2"/>
          </a:solidFill>
        </p:spPr>
        <p:txBody>
          <a:bodyPr/>
          <a:lstStyle>
            <a:lvl1pPr>
              <a:defRPr>
                <a:solidFill>
                  <a:schemeClr val="bg1"/>
                </a:solidFill>
              </a:defRPr>
            </a:lvl1pPr>
          </a:lstStyle>
          <a:p>
            <a:r>
              <a:rPr lang="en-US" smtClean="0"/>
              <a:t>Click to edit Master title style</a:t>
            </a:r>
            <a:endParaRPr lang="en-US" dirty="0"/>
          </a:p>
        </p:txBody>
      </p:sp>
      <p:sp>
        <p:nvSpPr>
          <p:cNvPr id="3" name="Date Placeholder 2"/>
          <p:cNvSpPr>
            <a:spLocks noGrp="1"/>
          </p:cNvSpPr>
          <p:nvPr>
            <p:ph type="dt" sz="half" idx="10"/>
          </p:nvPr>
        </p:nvSpPr>
        <p:spPr>
          <a:xfrm>
            <a:off x="152400" y="6356350"/>
            <a:ext cx="2438400" cy="365125"/>
          </a:xfrm>
          <a:prstGeom prst="rect">
            <a:avLst/>
          </a:prstGeom>
        </p:spPr>
        <p:txBody>
          <a:bodyPr/>
          <a:lstStyle/>
          <a:p>
            <a:r>
              <a:rPr lang="en-US" smtClean="0"/>
              <a:t>SHINE: Seattle’s Hub for Industry-driven Nanotechnology Education</a:t>
            </a:r>
            <a:endParaRPr lang="en-US"/>
          </a:p>
        </p:txBody>
      </p:sp>
      <p:sp>
        <p:nvSpPr>
          <p:cNvPr id="4" name="Footer Placeholder 3"/>
          <p:cNvSpPr>
            <a:spLocks noGrp="1"/>
          </p:cNvSpPr>
          <p:nvPr>
            <p:ph type="ftr" sz="quarter" idx="11"/>
          </p:nvPr>
        </p:nvSpPr>
        <p:spPr>
          <a:xfrm>
            <a:off x="2743200" y="6356350"/>
            <a:ext cx="6172200" cy="365125"/>
          </a:xfrm>
          <a:prstGeom prst="rect">
            <a:avLst/>
          </a:prstGeom>
        </p:spPr>
        <p:txBody>
          <a:bodyPr/>
          <a:lstStyle>
            <a:lvl1pPr algn="l">
              <a:defRPr/>
            </a:lvl1pPr>
          </a:lstStyle>
          <a:p>
            <a:endParaRPr lang="en-US" dirty="0"/>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933591AE-FACB-47FB-8AAC-14349F9948F4}" type="slidenum">
              <a:rPr lang="en-US" smtClean="0"/>
              <a:t>‹#›</a:t>
            </a:fld>
            <a:endParaRPr lang="en-US"/>
          </a:p>
        </p:txBody>
      </p:sp>
    </p:spTree>
    <p:extLst>
      <p:ext uri="{BB962C8B-B14F-4D97-AF65-F5344CB8AC3E}">
        <p14:creationId xmlns:p14="http://schemas.microsoft.com/office/powerpoint/2010/main" val="2768496570"/>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417638"/>
          </a:xfrm>
          <a:solidFill>
            <a:schemeClr val="tx2"/>
          </a:solidFill>
        </p:spPr>
        <p:txBody>
          <a:bodyPr/>
          <a:lstStyle>
            <a:lvl1pPr>
              <a:defRPr>
                <a:solidFill>
                  <a:schemeClr val="bg1"/>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52400" y="1524000"/>
            <a:ext cx="4343400" cy="4602163"/>
          </a:xfrm>
        </p:spPr>
        <p:txBody>
          <a:bodyPr/>
          <a:lstStyle>
            <a:lvl1pPr marL="233363" indent="0">
              <a:buNone/>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4" name="Content Placeholder 3"/>
          <p:cNvSpPr>
            <a:spLocks noGrp="1"/>
          </p:cNvSpPr>
          <p:nvPr>
            <p:ph sz="half" idx="2"/>
          </p:nvPr>
        </p:nvSpPr>
        <p:spPr>
          <a:xfrm>
            <a:off x="4648200" y="1524000"/>
            <a:ext cx="4343400" cy="4602163"/>
          </a:xfrm>
        </p:spPr>
        <p:txBody>
          <a:bodyPr/>
          <a:lstStyle>
            <a:lvl1pPr marL="233363" indent="0">
              <a:buNone/>
              <a:defRPr sz="2800"/>
            </a:lvl1pPr>
            <a:lvl2pPr marL="0" indent="0">
              <a:buNone/>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5" name="Date Placeholder 4"/>
          <p:cNvSpPr>
            <a:spLocks noGrp="1"/>
          </p:cNvSpPr>
          <p:nvPr>
            <p:ph type="dt" sz="half" idx="10"/>
          </p:nvPr>
        </p:nvSpPr>
        <p:spPr>
          <a:xfrm>
            <a:off x="152400" y="6356350"/>
            <a:ext cx="2438400" cy="365125"/>
          </a:xfrm>
          <a:prstGeom prst="rect">
            <a:avLst/>
          </a:prstGeom>
        </p:spPr>
        <p:txBody>
          <a:bodyPr/>
          <a:lstStyle/>
          <a:p>
            <a:r>
              <a:rPr lang="en-US" smtClean="0"/>
              <a:t>SHINE: Seattle’s Hub for Industry-driven Nanotechnology Education</a:t>
            </a:r>
            <a:endParaRPr lang="en-US"/>
          </a:p>
        </p:txBody>
      </p:sp>
      <p:sp>
        <p:nvSpPr>
          <p:cNvPr id="6" name="Footer Placeholder 5"/>
          <p:cNvSpPr>
            <a:spLocks noGrp="1"/>
          </p:cNvSpPr>
          <p:nvPr>
            <p:ph type="ftr" sz="quarter" idx="11"/>
          </p:nvPr>
        </p:nvSpPr>
        <p:spPr>
          <a:xfrm>
            <a:off x="2743200" y="6356350"/>
            <a:ext cx="6172200" cy="365125"/>
          </a:xfrm>
          <a:prstGeom prst="rect">
            <a:avLst/>
          </a:prstGeom>
        </p:spPr>
        <p:txBody>
          <a:bodyPr/>
          <a:lstStyle>
            <a:lvl1pPr algn="l">
              <a:defRPr/>
            </a:lvl1pPr>
          </a:lstStyle>
          <a:p>
            <a:endParaRPr lang="en-US" dirty="0"/>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33591AE-FACB-47FB-8AAC-14349F9948F4}" type="slidenum">
              <a:rPr lang="en-US" smtClean="0"/>
              <a:t>‹#›</a:t>
            </a:fld>
            <a:endParaRPr lang="en-US"/>
          </a:p>
        </p:txBody>
      </p:sp>
    </p:spTree>
    <p:extLst>
      <p:ext uri="{BB962C8B-B14F-4D97-AF65-F5344CB8AC3E}">
        <p14:creationId xmlns:p14="http://schemas.microsoft.com/office/powerpoint/2010/main" val="2523274879"/>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724400"/>
            <a:ext cx="8229600" cy="609600"/>
          </a:xfrm>
          <a:solidFill>
            <a:schemeClr val="tx2"/>
          </a:solidFill>
        </p:spPr>
        <p:txBody>
          <a:bodyPr anchor="b"/>
          <a:lstStyle>
            <a:lvl1pPr algn="l">
              <a:defRPr sz="2000" b="1">
                <a:solidFill>
                  <a:schemeClr val="bg1"/>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457200" y="609600"/>
            <a:ext cx="8229600" cy="4114800"/>
          </a:xfrm>
        </p:spPr>
        <p:txBody>
          <a:bodyPr/>
          <a:lstStyle>
            <a:lvl1pPr marL="233363"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57200" y="5334000"/>
            <a:ext cx="8229600" cy="804862"/>
          </a:xfrm>
          <a:solidFill>
            <a:schemeClr val="accent1"/>
          </a:solidFill>
        </p:spPr>
        <p:txBody>
          <a:bodyPr/>
          <a:lstStyle>
            <a:lvl1pPr marL="233363"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152400" y="6356350"/>
            <a:ext cx="2438400" cy="365125"/>
          </a:xfrm>
          <a:prstGeom prst="rect">
            <a:avLst/>
          </a:prstGeom>
        </p:spPr>
        <p:txBody>
          <a:bodyPr/>
          <a:lstStyle/>
          <a:p>
            <a:r>
              <a:rPr lang="en-US" smtClean="0"/>
              <a:t>SHINE: Seattle’s Hub for Industry-driven Nanotechnology Education</a:t>
            </a:r>
            <a:endParaRPr lang="en-US"/>
          </a:p>
        </p:txBody>
      </p:sp>
      <p:sp>
        <p:nvSpPr>
          <p:cNvPr id="6" name="Footer Placeholder 5"/>
          <p:cNvSpPr>
            <a:spLocks noGrp="1"/>
          </p:cNvSpPr>
          <p:nvPr>
            <p:ph type="ftr" sz="quarter" idx="11"/>
          </p:nvPr>
        </p:nvSpPr>
        <p:spPr>
          <a:xfrm>
            <a:off x="2743200" y="6356350"/>
            <a:ext cx="6172200" cy="365125"/>
          </a:xfrm>
          <a:prstGeom prst="rect">
            <a:avLst/>
          </a:prstGeom>
        </p:spPr>
        <p:txBody>
          <a:bodyPr/>
          <a:lstStyle>
            <a:lvl1pPr algn="l">
              <a:defRPr/>
            </a:lvl1pPr>
          </a:lstStyle>
          <a:p>
            <a:endParaRPr lang="en-US" dirty="0"/>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33591AE-FACB-47FB-8AAC-14349F9948F4}" type="slidenum">
              <a:rPr lang="en-US" smtClean="0"/>
              <a:t>‹#›</a:t>
            </a:fld>
            <a:endParaRPr lang="en-US"/>
          </a:p>
        </p:txBody>
      </p:sp>
    </p:spTree>
    <p:extLst>
      <p:ext uri="{BB962C8B-B14F-4D97-AF65-F5344CB8AC3E}">
        <p14:creationId xmlns:p14="http://schemas.microsoft.com/office/powerpoint/2010/main" val="150985244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ext Slide">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097280"/>
          </a:xfrm>
          <a:solidFill>
            <a:schemeClr val="accent1"/>
          </a:solidFill>
        </p:spPr>
        <p:txBody>
          <a:bodyPr/>
          <a:lstStyle>
            <a:lvl1pPr>
              <a:defRPr>
                <a:solidFill>
                  <a:schemeClr val="bg1"/>
                </a:solidFill>
              </a:defRPr>
            </a:lvl1pPr>
          </a:lstStyle>
          <a:p>
            <a:r>
              <a:rPr lang="en-US" dirty="0" smtClean="0"/>
              <a:t>Click to edit Master title style</a:t>
            </a:r>
            <a:endParaRPr lang="en-US" dirty="0"/>
          </a:p>
        </p:txBody>
      </p:sp>
      <p:sp>
        <p:nvSpPr>
          <p:cNvPr id="5" name="Text Placeholder 2"/>
          <p:cNvSpPr>
            <a:spLocks noGrp="1"/>
          </p:cNvSpPr>
          <p:nvPr>
            <p:ph idx="1"/>
          </p:nvPr>
        </p:nvSpPr>
        <p:spPr>
          <a:xfrm>
            <a:off x="0" y="1600200"/>
            <a:ext cx="9144000" cy="4525963"/>
          </a:xfrm>
          <a:prstGeom prst="rect">
            <a:avLst/>
          </a:prstGeom>
        </p:spPr>
        <p:txBody>
          <a:bodyPr vert="horz" lIns="91440" tIns="45720" rIns="91440" bIns="45720" rtlCol="0">
            <a:normAutofit/>
          </a:bodyPr>
          <a:lstStyle>
            <a:lvl1pPr marL="237744" indent="0">
              <a:spcBef>
                <a:spcPts val="0"/>
              </a:spcBef>
              <a:spcAft>
                <a:spcPts val="0"/>
              </a:spcAft>
              <a:buNone/>
              <a:defRPr sz="2800"/>
            </a:lvl1pPr>
            <a:lvl2pPr>
              <a:spcBef>
                <a:spcPts val="600"/>
              </a:spcBef>
              <a:defRPr sz="2400"/>
            </a:lvl2pPr>
            <a:lvl3pPr>
              <a:spcBef>
                <a:spcPts val="0"/>
              </a:spcBef>
              <a:defRPr sz="2000"/>
            </a:lvl3pPr>
            <a:lvl4pPr>
              <a:spcBef>
                <a:spcPts val="0"/>
              </a:spcBef>
              <a:defRPr sz="1800"/>
            </a:lvl4pPr>
            <a:lvl5pPr>
              <a:spcBef>
                <a:spcPts val="0"/>
              </a:spcBef>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2" descr="M:\SHINE\Marketing\Logos\SHINE logos\Brian's SHINE Logos\SHINE only transparent.gif"/>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6200" y="6220264"/>
            <a:ext cx="628150" cy="575129"/>
          </a:xfrm>
          <a:prstGeom prst="rect">
            <a:avLst/>
          </a:prstGeom>
          <a:noFill/>
          <a:extLst>
            <a:ext uri="{909E8E84-426E-40DD-AFC4-6F175D3DCCD1}">
              <a14:hiddenFill xmlns:a14="http://schemas.microsoft.com/office/drawing/2010/main">
                <a:solidFill>
                  <a:srgbClr val="FFFFFF"/>
                </a:solidFill>
              </a14:hiddenFill>
            </a:ext>
          </a:extLst>
        </p:spPr>
      </p:pic>
      <p:sp>
        <p:nvSpPr>
          <p:cNvPr id="8" name="Slide Number Placeholder 3"/>
          <p:cNvSpPr>
            <a:spLocks noGrp="1"/>
          </p:cNvSpPr>
          <p:nvPr>
            <p:ph type="sldNum" sz="quarter" idx="12"/>
          </p:nvPr>
        </p:nvSpPr>
        <p:spPr>
          <a:xfrm>
            <a:off x="6553200" y="6325266"/>
            <a:ext cx="2133600" cy="365125"/>
          </a:xfrm>
          <a:prstGeom prst="rect">
            <a:avLst/>
          </a:prstGeom>
        </p:spPr>
        <p:txBody>
          <a:bodyPr/>
          <a:lstStyle/>
          <a:p>
            <a:fld id="{933591AE-FACB-47FB-8AAC-14349F9948F4}" type="slidenum">
              <a:rPr lang="en-US" smtClean="0"/>
              <a:t>‹#›</a:t>
            </a:fld>
            <a:endParaRPr lang="en-US"/>
          </a:p>
        </p:txBody>
      </p:sp>
      <p:sp>
        <p:nvSpPr>
          <p:cNvPr id="3" name="TextBox 2"/>
          <p:cNvSpPr txBox="1"/>
          <p:nvPr userDrawn="1"/>
        </p:nvSpPr>
        <p:spPr>
          <a:xfrm>
            <a:off x="788758" y="6369329"/>
            <a:ext cx="3887859" cy="276999"/>
          </a:xfrm>
          <a:prstGeom prst="rect">
            <a:avLst/>
          </a:prstGeom>
          <a:noFill/>
        </p:spPr>
        <p:txBody>
          <a:bodyPr wrap="none" lIns="0" rIns="0" rtlCol="0" anchor="ctr">
            <a:spAutoFit/>
          </a:bodyPr>
          <a:lstStyle/>
          <a:p>
            <a:pPr algn="l"/>
            <a:r>
              <a:rPr lang="en-US" sz="1200" dirty="0" smtClean="0"/>
              <a:t>Seattle’s Hub for Industry-Driven Nanotechnology Education</a:t>
            </a:r>
            <a:endParaRPr lang="en-US" sz="1200" dirty="0"/>
          </a:p>
        </p:txBody>
      </p:sp>
    </p:spTree>
    <p:extLst>
      <p:ext uri="{BB962C8B-B14F-4D97-AF65-F5344CB8AC3E}">
        <p14:creationId xmlns:p14="http://schemas.microsoft.com/office/powerpoint/2010/main" val="265381757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Picture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0" y="0"/>
            <a:ext cx="9144000" cy="1097280"/>
          </a:xfrm>
          <a:solidFill>
            <a:schemeClr val="accent1"/>
          </a:solidFill>
        </p:spPr>
        <p:txBody>
          <a:bodyPr/>
          <a:lstStyle>
            <a:lvl1pPr>
              <a:defRPr baseline="0">
                <a:solidFill>
                  <a:schemeClr val="bg1"/>
                </a:solidFill>
              </a:defRPr>
            </a:lvl1pPr>
          </a:lstStyle>
          <a:p>
            <a:r>
              <a:rPr lang="en-US" dirty="0" smtClean="0"/>
              <a:t/>
            </a:r>
            <a:br>
              <a:rPr lang="en-US" dirty="0" smtClean="0"/>
            </a:br>
            <a:r>
              <a:rPr lang="en-US" dirty="0" smtClean="0"/>
              <a:t>Click to edit Master title style</a:t>
            </a:r>
            <a:br>
              <a:rPr lang="en-US" dirty="0" smtClean="0"/>
            </a:br>
            <a:endParaRPr lang="en-US" dirty="0"/>
          </a:p>
        </p:txBody>
      </p:sp>
      <p:sp>
        <p:nvSpPr>
          <p:cNvPr id="3" name="Content Placeholder 2"/>
          <p:cNvSpPr>
            <a:spLocks noGrp="1"/>
          </p:cNvSpPr>
          <p:nvPr>
            <p:ph idx="1" hasCustomPrompt="1"/>
          </p:nvPr>
        </p:nvSpPr>
        <p:spPr>
          <a:xfrm>
            <a:off x="0" y="1600200"/>
            <a:ext cx="9144000" cy="4144963"/>
          </a:xfrm>
        </p:spPr>
        <p:txBody>
          <a:bodyPr>
            <a:noAutofit/>
          </a:bodyPr>
          <a:lstStyle>
            <a:lvl1pPr marL="233363" indent="0">
              <a:buNone/>
              <a:defRPr/>
            </a:lvl1pPr>
          </a:lstStyle>
          <a:p>
            <a:pPr lvl="0"/>
            <a:r>
              <a:rPr lang="en-US" dirty="0" smtClean="0"/>
              <a:t>Click to add image content</a:t>
            </a:r>
          </a:p>
        </p:txBody>
      </p:sp>
      <p:pic>
        <p:nvPicPr>
          <p:cNvPr id="12" name="Picture 2" descr="M:\SHINE\Marketing\Logos\SHINE logos\Brian's SHINE Logos\SHINE only transparent.gif"/>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6200" y="6220264"/>
            <a:ext cx="628150" cy="575129"/>
          </a:xfrm>
          <a:prstGeom prst="rect">
            <a:avLst/>
          </a:prstGeom>
          <a:noFill/>
          <a:extLst>
            <a:ext uri="{909E8E84-426E-40DD-AFC4-6F175D3DCCD1}">
              <a14:hiddenFill xmlns:a14="http://schemas.microsoft.com/office/drawing/2010/main">
                <a:solidFill>
                  <a:srgbClr val="FFFFFF"/>
                </a:solidFill>
              </a14:hiddenFill>
            </a:ext>
          </a:extLst>
        </p:spPr>
      </p:pic>
      <p:sp>
        <p:nvSpPr>
          <p:cNvPr id="13" name="Slide Number Placeholder 3"/>
          <p:cNvSpPr>
            <a:spLocks noGrp="1"/>
          </p:cNvSpPr>
          <p:nvPr>
            <p:ph type="sldNum" sz="quarter" idx="12"/>
          </p:nvPr>
        </p:nvSpPr>
        <p:spPr>
          <a:xfrm>
            <a:off x="6553200" y="6325266"/>
            <a:ext cx="2133600" cy="365125"/>
          </a:xfrm>
          <a:prstGeom prst="rect">
            <a:avLst/>
          </a:prstGeom>
        </p:spPr>
        <p:txBody>
          <a:bodyPr/>
          <a:lstStyle/>
          <a:p>
            <a:fld id="{933591AE-FACB-47FB-8AAC-14349F9948F4}" type="slidenum">
              <a:rPr lang="en-US" smtClean="0"/>
              <a:t>‹#›</a:t>
            </a:fld>
            <a:endParaRPr lang="en-US"/>
          </a:p>
        </p:txBody>
      </p:sp>
      <p:sp>
        <p:nvSpPr>
          <p:cNvPr id="14" name="TextBox 13"/>
          <p:cNvSpPr txBox="1"/>
          <p:nvPr userDrawn="1"/>
        </p:nvSpPr>
        <p:spPr>
          <a:xfrm>
            <a:off x="788758" y="6369329"/>
            <a:ext cx="3887859" cy="276999"/>
          </a:xfrm>
          <a:prstGeom prst="rect">
            <a:avLst/>
          </a:prstGeom>
          <a:noFill/>
        </p:spPr>
        <p:txBody>
          <a:bodyPr wrap="none" lIns="0" rIns="0" rtlCol="0" anchor="ctr">
            <a:spAutoFit/>
          </a:bodyPr>
          <a:lstStyle/>
          <a:p>
            <a:pPr algn="l"/>
            <a:r>
              <a:rPr lang="en-US" sz="1200" dirty="0" smtClean="0"/>
              <a:t>Seattle’s Hub for Industry-Driven Nanotechnology Education</a:t>
            </a:r>
            <a:endParaRPr lang="en-US" sz="1200" dirty="0"/>
          </a:p>
        </p:txBody>
      </p:sp>
    </p:spTree>
    <p:extLst>
      <p:ext uri="{BB962C8B-B14F-4D97-AF65-F5344CB8AC3E}">
        <p14:creationId xmlns:p14="http://schemas.microsoft.com/office/powerpoint/2010/main" val="50047270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with Side Image">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097280"/>
          </a:xfrm>
          <a:solidFill>
            <a:schemeClr val="accent1"/>
          </a:solidFill>
        </p:spPr>
        <p:txBody>
          <a:bodyPr/>
          <a:lstStyle>
            <a:lvl1pPr>
              <a:defRPr>
                <a:solidFill>
                  <a:schemeClr val="bg1"/>
                </a:solidFill>
              </a:defRPr>
            </a:lvl1pPr>
          </a:lstStyle>
          <a:p>
            <a:r>
              <a:rPr lang="en-US" smtClean="0"/>
              <a:t>Click to edit Master title style</a:t>
            </a:r>
            <a:endParaRPr lang="en-US" dirty="0"/>
          </a:p>
        </p:txBody>
      </p:sp>
      <p:sp>
        <p:nvSpPr>
          <p:cNvPr id="6" name="Content Placeholder 5"/>
          <p:cNvSpPr>
            <a:spLocks noGrp="1"/>
          </p:cNvSpPr>
          <p:nvPr>
            <p:ph sz="quarter" idx="4"/>
          </p:nvPr>
        </p:nvSpPr>
        <p:spPr>
          <a:xfrm>
            <a:off x="4572000" y="1600200"/>
            <a:ext cx="4572000" cy="4526280"/>
          </a:xfrm>
        </p:spPr>
        <p:txBody>
          <a:bodyPr>
            <a:normAutofit/>
          </a:bodyPr>
          <a:lstStyle>
            <a:lvl1pPr marL="117475" indent="0">
              <a:buFontTx/>
              <a:buNone/>
              <a:defRPr sz="28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p:txBody>
      </p:sp>
      <p:pic>
        <p:nvPicPr>
          <p:cNvPr id="13" name="Picture 2" descr="M:\SHINE\Marketing\Logos\SHINE logos\Brian's SHINE Logos\SHINE only transparent.gif"/>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6200" y="6220264"/>
            <a:ext cx="628150" cy="575129"/>
          </a:xfrm>
          <a:prstGeom prst="rect">
            <a:avLst/>
          </a:prstGeom>
          <a:noFill/>
          <a:extLst>
            <a:ext uri="{909E8E84-426E-40DD-AFC4-6F175D3DCCD1}">
              <a14:hiddenFill xmlns:a14="http://schemas.microsoft.com/office/drawing/2010/main">
                <a:solidFill>
                  <a:srgbClr val="FFFFFF"/>
                </a:solidFill>
              </a14:hiddenFill>
            </a:ext>
          </a:extLst>
        </p:spPr>
      </p:pic>
      <p:sp>
        <p:nvSpPr>
          <p:cNvPr id="14" name="Slide Number Placeholder 3"/>
          <p:cNvSpPr>
            <a:spLocks noGrp="1"/>
          </p:cNvSpPr>
          <p:nvPr>
            <p:ph type="sldNum" sz="quarter" idx="12"/>
          </p:nvPr>
        </p:nvSpPr>
        <p:spPr>
          <a:xfrm>
            <a:off x="6553200" y="6325266"/>
            <a:ext cx="2133600" cy="365125"/>
          </a:xfrm>
          <a:prstGeom prst="rect">
            <a:avLst/>
          </a:prstGeom>
        </p:spPr>
        <p:txBody>
          <a:bodyPr/>
          <a:lstStyle/>
          <a:p>
            <a:fld id="{933591AE-FACB-47FB-8AAC-14349F9948F4}" type="slidenum">
              <a:rPr lang="en-US" smtClean="0"/>
              <a:t>‹#›</a:t>
            </a:fld>
            <a:endParaRPr lang="en-US"/>
          </a:p>
        </p:txBody>
      </p:sp>
      <p:sp>
        <p:nvSpPr>
          <p:cNvPr id="15" name="TextBox 14"/>
          <p:cNvSpPr txBox="1"/>
          <p:nvPr userDrawn="1"/>
        </p:nvSpPr>
        <p:spPr>
          <a:xfrm>
            <a:off x="788758" y="6369329"/>
            <a:ext cx="3887859" cy="276999"/>
          </a:xfrm>
          <a:prstGeom prst="rect">
            <a:avLst/>
          </a:prstGeom>
          <a:noFill/>
        </p:spPr>
        <p:txBody>
          <a:bodyPr wrap="none" lIns="0" rIns="0" rtlCol="0" anchor="ctr">
            <a:spAutoFit/>
          </a:bodyPr>
          <a:lstStyle/>
          <a:p>
            <a:pPr algn="l"/>
            <a:r>
              <a:rPr lang="en-US" sz="1200" dirty="0" smtClean="0"/>
              <a:t>Seattle’s Hub for Industry-Driven Nanotechnology Education</a:t>
            </a:r>
            <a:endParaRPr lang="en-US" sz="1200" dirty="0"/>
          </a:p>
        </p:txBody>
      </p:sp>
      <p:sp>
        <p:nvSpPr>
          <p:cNvPr id="17" name="Content Placeholder 5"/>
          <p:cNvSpPr>
            <a:spLocks noGrp="1"/>
          </p:cNvSpPr>
          <p:nvPr>
            <p:ph sz="quarter" idx="13"/>
          </p:nvPr>
        </p:nvSpPr>
        <p:spPr>
          <a:xfrm>
            <a:off x="0" y="1600200"/>
            <a:ext cx="4572000" cy="4526280"/>
          </a:xfrm>
        </p:spPr>
        <p:txBody>
          <a:bodyPr>
            <a:normAutofit/>
          </a:bodyPr>
          <a:lstStyle>
            <a:lvl1pPr marL="117475" indent="0">
              <a:buFontTx/>
              <a:buNone/>
              <a:defRPr sz="28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p:txBody>
      </p:sp>
    </p:spTree>
    <p:extLst>
      <p:ext uri="{BB962C8B-B14F-4D97-AF65-F5344CB8AC3E}">
        <p14:creationId xmlns:p14="http://schemas.microsoft.com/office/powerpoint/2010/main" val="289090958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Header Only">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097280"/>
          </a:xfrm>
          <a:solidFill>
            <a:schemeClr val="accent1"/>
          </a:solidFill>
        </p:spPr>
        <p:txBody>
          <a:bodyPr/>
          <a:lstStyle>
            <a:lvl1pPr>
              <a:defRPr>
                <a:solidFill>
                  <a:schemeClr val="bg1"/>
                </a:solidFill>
              </a:defRPr>
            </a:lvl1pPr>
          </a:lstStyle>
          <a:p>
            <a:r>
              <a:rPr lang="en-US" dirty="0" smtClean="0"/>
              <a:t>Click to edit Master title style</a:t>
            </a:r>
            <a:endParaRPr lang="en-US" dirty="0"/>
          </a:p>
        </p:txBody>
      </p:sp>
      <p:pic>
        <p:nvPicPr>
          <p:cNvPr id="9" name="Picture 2" descr="M:\SHINE\Marketing\Logos\SHINE logos\Brian's SHINE Logos\SHINE only transparent.gif"/>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6200" y="6220264"/>
            <a:ext cx="628150" cy="575129"/>
          </a:xfrm>
          <a:prstGeom prst="rect">
            <a:avLst/>
          </a:prstGeom>
          <a:noFill/>
          <a:extLst>
            <a:ext uri="{909E8E84-426E-40DD-AFC4-6F175D3DCCD1}">
              <a14:hiddenFill xmlns:a14="http://schemas.microsoft.com/office/drawing/2010/main">
                <a:solidFill>
                  <a:srgbClr val="FFFFFF"/>
                </a:solidFill>
              </a14:hiddenFill>
            </a:ext>
          </a:extLst>
        </p:spPr>
      </p:pic>
      <p:sp>
        <p:nvSpPr>
          <p:cNvPr id="10" name="Slide Number Placeholder 3"/>
          <p:cNvSpPr>
            <a:spLocks noGrp="1"/>
          </p:cNvSpPr>
          <p:nvPr>
            <p:ph type="sldNum" sz="quarter" idx="12"/>
          </p:nvPr>
        </p:nvSpPr>
        <p:spPr>
          <a:xfrm>
            <a:off x="6553200" y="6325266"/>
            <a:ext cx="2133600" cy="365125"/>
          </a:xfrm>
          <a:prstGeom prst="rect">
            <a:avLst/>
          </a:prstGeom>
        </p:spPr>
        <p:txBody>
          <a:bodyPr/>
          <a:lstStyle/>
          <a:p>
            <a:fld id="{933591AE-FACB-47FB-8AAC-14349F9948F4}" type="slidenum">
              <a:rPr lang="en-US" smtClean="0"/>
              <a:t>‹#›</a:t>
            </a:fld>
            <a:endParaRPr lang="en-US"/>
          </a:p>
        </p:txBody>
      </p:sp>
      <p:sp>
        <p:nvSpPr>
          <p:cNvPr id="11" name="TextBox 10"/>
          <p:cNvSpPr txBox="1"/>
          <p:nvPr userDrawn="1"/>
        </p:nvSpPr>
        <p:spPr>
          <a:xfrm>
            <a:off x="788758" y="6369329"/>
            <a:ext cx="3887859" cy="276999"/>
          </a:xfrm>
          <a:prstGeom prst="rect">
            <a:avLst/>
          </a:prstGeom>
          <a:noFill/>
        </p:spPr>
        <p:txBody>
          <a:bodyPr wrap="none" lIns="0" rIns="0" rtlCol="0" anchor="ctr">
            <a:spAutoFit/>
          </a:bodyPr>
          <a:lstStyle/>
          <a:p>
            <a:pPr algn="l"/>
            <a:r>
              <a:rPr lang="en-US" sz="1200" dirty="0" smtClean="0"/>
              <a:t>Seattle’s Hub for Industry-Driven Nanotechnology Education</a:t>
            </a:r>
            <a:endParaRPr lang="en-US" sz="1200" dirty="0"/>
          </a:p>
        </p:txBody>
      </p:sp>
    </p:spTree>
    <p:extLst>
      <p:ext uri="{BB962C8B-B14F-4D97-AF65-F5344CB8AC3E}">
        <p14:creationId xmlns:p14="http://schemas.microsoft.com/office/powerpoint/2010/main" val="271903512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pic>
        <p:nvPicPr>
          <p:cNvPr id="7" name="Picture 2" descr="M:\SHINE\Marketing\Logos\SHINE logos\Brian's SHINE Logos\SHINE only transparent.gif"/>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6200" y="6220264"/>
            <a:ext cx="628150" cy="575129"/>
          </a:xfrm>
          <a:prstGeom prst="rect">
            <a:avLst/>
          </a:prstGeom>
          <a:noFill/>
          <a:extLst>
            <a:ext uri="{909E8E84-426E-40DD-AFC4-6F175D3DCCD1}">
              <a14:hiddenFill xmlns:a14="http://schemas.microsoft.com/office/drawing/2010/main">
                <a:solidFill>
                  <a:srgbClr val="FFFFFF"/>
                </a:solidFill>
              </a14:hiddenFill>
            </a:ext>
          </a:extLst>
        </p:spPr>
      </p:pic>
      <p:sp>
        <p:nvSpPr>
          <p:cNvPr id="8" name="Slide Number Placeholder 3"/>
          <p:cNvSpPr>
            <a:spLocks noGrp="1"/>
          </p:cNvSpPr>
          <p:nvPr>
            <p:ph type="sldNum" sz="quarter" idx="12"/>
          </p:nvPr>
        </p:nvSpPr>
        <p:spPr>
          <a:xfrm>
            <a:off x="6553200" y="6325266"/>
            <a:ext cx="2133600" cy="365125"/>
          </a:xfrm>
          <a:prstGeom prst="rect">
            <a:avLst/>
          </a:prstGeom>
        </p:spPr>
        <p:txBody>
          <a:bodyPr/>
          <a:lstStyle/>
          <a:p>
            <a:fld id="{933591AE-FACB-47FB-8AAC-14349F9948F4}" type="slidenum">
              <a:rPr lang="en-US" smtClean="0"/>
              <a:t>‹#›</a:t>
            </a:fld>
            <a:endParaRPr lang="en-US"/>
          </a:p>
        </p:txBody>
      </p:sp>
      <p:sp>
        <p:nvSpPr>
          <p:cNvPr id="9" name="TextBox 8"/>
          <p:cNvSpPr txBox="1"/>
          <p:nvPr userDrawn="1"/>
        </p:nvSpPr>
        <p:spPr>
          <a:xfrm>
            <a:off x="788758" y="6369329"/>
            <a:ext cx="3887859" cy="276999"/>
          </a:xfrm>
          <a:prstGeom prst="rect">
            <a:avLst/>
          </a:prstGeom>
          <a:noFill/>
        </p:spPr>
        <p:txBody>
          <a:bodyPr wrap="none" lIns="0" rIns="0" rtlCol="0" anchor="ctr">
            <a:spAutoFit/>
          </a:bodyPr>
          <a:lstStyle/>
          <a:p>
            <a:pPr algn="l"/>
            <a:r>
              <a:rPr lang="en-US" sz="1200" dirty="0" smtClean="0"/>
              <a:t>Seattle’s Hub for Industry-Driven Nanotechnology Education</a:t>
            </a:r>
            <a:endParaRPr lang="en-US" sz="1200" dirty="0"/>
          </a:p>
        </p:txBody>
      </p:sp>
    </p:spTree>
    <p:extLst>
      <p:ext uri="{BB962C8B-B14F-4D97-AF65-F5344CB8AC3E}">
        <p14:creationId xmlns:p14="http://schemas.microsoft.com/office/powerpoint/2010/main" val="325810703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Image and Content References">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097280"/>
          </a:xfrm>
          <a:solidFill>
            <a:schemeClr val="accent1"/>
          </a:solidFill>
        </p:spPr>
        <p:txBody>
          <a:bodyPr/>
          <a:lstStyle>
            <a:lvl1pPr>
              <a:defRPr>
                <a:solidFill>
                  <a:schemeClr val="bg1"/>
                </a:solidFill>
              </a:defRPr>
            </a:lvl1pPr>
          </a:lstStyle>
          <a:p>
            <a:r>
              <a:rPr lang="en-US" dirty="0" smtClean="0"/>
              <a:t>Click to edit Master title style</a:t>
            </a:r>
            <a:endParaRPr lang="en-US" dirty="0"/>
          </a:p>
        </p:txBody>
      </p:sp>
      <p:pic>
        <p:nvPicPr>
          <p:cNvPr id="10" name="Picture 2" descr="M:\SHINE\Marketing\Logos\SHINE logos\Brian's SHINE Logos\SHINE only transparent.gif"/>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6200" y="6220264"/>
            <a:ext cx="628150" cy="575129"/>
          </a:xfrm>
          <a:prstGeom prst="rect">
            <a:avLst/>
          </a:prstGeom>
          <a:noFill/>
          <a:extLst>
            <a:ext uri="{909E8E84-426E-40DD-AFC4-6F175D3DCCD1}">
              <a14:hiddenFill xmlns:a14="http://schemas.microsoft.com/office/drawing/2010/main">
                <a:solidFill>
                  <a:srgbClr val="FFFFFF"/>
                </a:solidFill>
              </a14:hiddenFill>
            </a:ext>
          </a:extLst>
        </p:spPr>
      </p:pic>
      <p:sp>
        <p:nvSpPr>
          <p:cNvPr id="11" name="Slide Number Placeholder 3"/>
          <p:cNvSpPr>
            <a:spLocks noGrp="1"/>
          </p:cNvSpPr>
          <p:nvPr>
            <p:ph type="sldNum" sz="quarter" idx="12"/>
          </p:nvPr>
        </p:nvSpPr>
        <p:spPr>
          <a:xfrm>
            <a:off x="6553200" y="6325266"/>
            <a:ext cx="2133600" cy="365125"/>
          </a:xfrm>
          <a:prstGeom prst="rect">
            <a:avLst/>
          </a:prstGeom>
        </p:spPr>
        <p:txBody>
          <a:bodyPr/>
          <a:lstStyle/>
          <a:p>
            <a:fld id="{933591AE-FACB-47FB-8AAC-14349F9948F4}" type="slidenum">
              <a:rPr lang="en-US" smtClean="0"/>
              <a:t>‹#›</a:t>
            </a:fld>
            <a:endParaRPr lang="en-US"/>
          </a:p>
        </p:txBody>
      </p:sp>
      <p:sp>
        <p:nvSpPr>
          <p:cNvPr id="12" name="TextBox 11"/>
          <p:cNvSpPr txBox="1"/>
          <p:nvPr userDrawn="1"/>
        </p:nvSpPr>
        <p:spPr>
          <a:xfrm>
            <a:off x="788758" y="6369329"/>
            <a:ext cx="3887859" cy="276999"/>
          </a:xfrm>
          <a:prstGeom prst="rect">
            <a:avLst/>
          </a:prstGeom>
          <a:noFill/>
        </p:spPr>
        <p:txBody>
          <a:bodyPr wrap="none" lIns="0" rIns="0" rtlCol="0" anchor="ctr">
            <a:spAutoFit/>
          </a:bodyPr>
          <a:lstStyle/>
          <a:p>
            <a:pPr algn="l"/>
            <a:r>
              <a:rPr lang="en-US" sz="1200" dirty="0" smtClean="0"/>
              <a:t>Seattle’s Hub for Industry-Driven Nanotechnology Education</a:t>
            </a:r>
            <a:endParaRPr lang="en-US" sz="1200" dirty="0"/>
          </a:p>
        </p:txBody>
      </p:sp>
      <p:sp>
        <p:nvSpPr>
          <p:cNvPr id="4" name="Table Placeholder 3"/>
          <p:cNvSpPr>
            <a:spLocks noGrp="1"/>
          </p:cNvSpPr>
          <p:nvPr>
            <p:ph type="tbl" sz="quarter" idx="13"/>
          </p:nvPr>
        </p:nvSpPr>
        <p:spPr>
          <a:xfrm>
            <a:off x="0" y="1097280"/>
            <a:ext cx="9144000" cy="914400"/>
          </a:xfrm>
        </p:spPr>
        <p:txBody>
          <a:bodyPr/>
          <a:lstStyle>
            <a:lvl1pPr>
              <a:defRPr>
                <a:ln>
                  <a:noFill/>
                </a:ln>
              </a:defRPr>
            </a:lvl1pPr>
          </a:lstStyle>
          <a:p>
            <a:endParaRPr lang="en-US"/>
          </a:p>
        </p:txBody>
      </p:sp>
    </p:spTree>
    <p:extLst>
      <p:ext uri="{BB962C8B-B14F-4D97-AF65-F5344CB8AC3E}">
        <p14:creationId xmlns:p14="http://schemas.microsoft.com/office/powerpoint/2010/main" val="413073040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Last Slide with Disclosure">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097280"/>
          </a:xfrm>
          <a:solidFill>
            <a:schemeClr val="accent1"/>
          </a:solidFill>
        </p:spPr>
        <p:txBody>
          <a:bodyPr/>
          <a:lstStyle>
            <a:lvl1pPr>
              <a:defRPr>
                <a:solidFill>
                  <a:schemeClr val="bg1"/>
                </a:solidFill>
              </a:defRPr>
            </a:lvl1pPr>
          </a:lstStyle>
          <a:p>
            <a:r>
              <a:rPr lang="en-US" dirty="0" smtClean="0"/>
              <a:t>Click to edit Master title style</a:t>
            </a:r>
            <a:endParaRPr lang="en-US" dirty="0"/>
          </a:p>
        </p:txBody>
      </p:sp>
      <p:sp>
        <p:nvSpPr>
          <p:cNvPr id="10" name="Footer Placeholder 3"/>
          <p:cNvSpPr txBox="1">
            <a:spLocks/>
          </p:cNvSpPr>
          <p:nvPr userDrawn="1"/>
        </p:nvSpPr>
        <p:spPr>
          <a:xfrm>
            <a:off x="1143000" y="3967327"/>
            <a:ext cx="6858000" cy="1138073"/>
          </a:xfrm>
          <a:prstGeom prst="rect">
            <a:avLst/>
          </a:prstGeom>
        </p:spPr>
        <p:txBody>
          <a:bodyPr vert="horz" lIns="91440" tIns="182880" rIns="91440" bIns="182880" rtlCol="0" anchor="ctr"/>
          <a:lstStyle>
            <a:defPPr>
              <a:defRPr lang="en-US"/>
            </a:defPPr>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2800" dirty="0" smtClean="0"/>
              <a:t>To access additional educational resources please visit: </a:t>
            </a:r>
            <a:r>
              <a:rPr lang="en-US" sz="2800" dirty="0" smtClean="0">
                <a:hlinkClick r:id="rId2"/>
              </a:rPr>
              <a:t>www.seattlenano.org</a:t>
            </a:r>
            <a:endParaRPr lang="en-US" sz="2800" dirty="0"/>
          </a:p>
        </p:txBody>
      </p:sp>
      <p:sp>
        <p:nvSpPr>
          <p:cNvPr id="11" name="TextBox 10"/>
          <p:cNvSpPr txBox="1"/>
          <p:nvPr userDrawn="1"/>
        </p:nvSpPr>
        <p:spPr>
          <a:xfrm>
            <a:off x="457200" y="5509964"/>
            <a:ext cx="8229600" cy="738664"/>
          </a:xfrm>
          <a:prstGeom prst="rect">
            <a:avLst/>
          </a:prstGeom>
          <a:noFill/>
        </p:spPr>
        <p:txBody>
          <a:bodyPr wrap="square" rtlCol="0" anchor="ctr">
            <a:spAutoFit/>
          </a:bodyPr>
          <a:lstStyle/>
          <a:p>
            <a:pPr algn="ctr"/>
            <a:r>
              <a:rPr lang="en-US" sz="1400" dirty="0"/>
              <a:t>This material is based upon work supported by the National Science Foundation under Grant Number 1204279.  Any opinions, findings, and conclusions or recommendations expressed in this material are those of the author(s) and do not necessarily reflect the views of the National Science Foundation</a:t>
            </a:r>
            <a:r>
              <a:rPr lang="en-US" sz="1400" dirty="0" smtClean="0"/>
              <a:t>.</a:t>
            </a:r>
            <a:endParaRPr lang="en-US" sz="1400" dirty="0"/>
          </a:p>
        </p:txBody>
      </p:sp>
      <p:sp>
        <p:nvSpPr>
          <p:cNvPr id="13" name="Slide Number Placeholder 3"/>
          <p:cNvSpPr>
            <a:spLocks noGrp="1"/>
          </p:cNvSpPr>
          <p:nvPr>
            <p:ph type="sldNum" sz="quarter" idx="12"/>
          </p:nvPr>
        </p:nvSpPr>
        <p:spPr>
          <a:xfrm>
            <a:off x="6553200" y="6325266"/>
            <a:ext cx="2133600" cy="365125"/>
          </a:xfrm>
          <a:prstGeom prst="rect">
            <a:avLst/>
          </a:prstGeom>
        </p:spPr>
        <p:txBody>
          <a:bodyPr/>
          <a:lstStyle/>
          <a:p>
            <a:fld id="{933591AE-FACB-47FB-8AAC-14349F9948F4}" type="slidenum">
              <a:rPr lang="en-US" smtClean="0"/>
              <a:t>‹#›</a:t>
            </a:fld>
            <a:endParaRPr lang="en-US"/>
          </a:p>
        </p:txBody>
      </p:sp>
      <p:sp>
        <p:nvSpPr>
          <p:cNvPr id="4" name="Table Placeholder 3"/>
          <p:cNvSpPr>
            <a:spLocks noGrp="1"/>
          </p:cNvSpPr>
          <p:nvPr>
            <p:ph type="tbl" sz="quarter" idx="13"/>
          </p:nvPr>
        </p:nvSpPr>
        <p:spPr>
          <a:xfrm>
            <a:off x="0" y="1097280"/>
            <a:ext cx="9144000" cy="914400"/>
          </a:xfrm>
        </p:spPr>
        <p:txBody>
          <a:bodyPr/>
          <a:lstStyle>
            <a:lvl1pPr>
              <a:defRPr baseline="0"/>
            </a:lvl1pPr>
          </a:lstStyle>
          <a:p>
            <a:endParaRPr lang="en-US" dirty="0"/>
          </a:p>
        </p:txBody>
      </p:sp>
    </p:spTree>
    <p:extLst>
      <p:ext uri="{BB962C8B-B14F-4D97-AF65-F5344CB8AC3E}">
        <p14:creationId xmlns:p14="http://schemas.microsoft.com/office/powerpoint/2010/main" val="1768271601"/>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 y="0"/>
            <a:ext cx="3657600" cy="1097280"/>
          </a:xfrm>
          <a:solidFill>
            <a:schemeClr val="accent1"/>
          </a:solidFill>
        </p:spPr>
        <p:txBody>
          <a:bodyPr anchor="ctr"/>
          <a:lstStyle>
            <a:lvl1pPr marL="117475" indent="0" algn="l">
              <a:defRPr sz="2000" b="1">
                <a:solidFill>
                  <a:schemeClr val="bg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657600" y="0"/>
            <a:ext cx="5486400" cy="5623560"/>
          </a:xfrm>
        </p:spPr>
        <p:txBody>
          <a:bodyPr/>
          <a:lstStyle>
            <a:lvl1pPr marL="0" indent="0">
              <a:buNone/>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p:txBody>
      </p:sp>
      <p:sp>
        <p:nvSpPr>
          <p:cNvPr id="4" name="Text Placeholder 3"/>
          <p:cNvSpPr>
            <a:spLocks noGrp="1"/>
          </p:cNvSpPr>
          <p:nvPr>
            <p:ph type="body" sz="half" idx="2"/>
          </p:nvPr>
        </p:nvSpPr>
        <p:spPr>
          <a:xfrm>
            <a:off x="-1" y="1097280"/>
            <a:ext cx="3657600" cy="4526280"/>
          </a:xfrm>
          <a:solidFill>
            <a:schemeClr val="tx2"/>
          </a:solidFill>
        </p:spPr>
        <p:txBody>
          <a:bodyPr>
            <a:normAutofit/>
          </a:bodyPr>
          <a:lstStyle>
            <a:lvl1pPr marL="117475" indent="0">
              <a:spcBef>
                <a:spcPts val="600"/>
              </a:spcBef>
              <a:buNone/>
              <a:defRPr sz="18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pic>
        <p:nvPicPr>
          <p:cNvPr id="10" name="Picture 2" descr="M:\SHINE\Marketing\Logos\SHINE logos\Brian's SHINE Logos\SHINE only transparent.gif"/>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6200" y="6220264"/>
            <a:ext cx="628150" cy="575129"/>
          </a:xfrm>
          <a:prstGeom prst="rect">
            <a:avLst/>
          </a:prstGeom>
          <a:noFill/>
          <a:extLst>
            <a:ext uri="{909E8E84-426E-40DD-AFC4-6F175D3DCCD1}">
              <a14:hiddenFill xmlns:a14="http://schemas.microsoft.com/office/drawing/2010/main">
                <a:solidFill>
                  <a:srgbClr val="FFFFFF"/>
                </a:solidFill>
              </a14:hiddenFill>
            </a:ext>
          </a:extLst>
        </p:spPr>
      </p:pic>
      <p:sp>
        <p:nvSpPr>
          <p:cNvPr id="11" name="Slide Number Placeholder 3"/>
          <p:cNvSpPr>
            <a:spLocks noGrp="1"/>
          </p:cNvSpPr>
          <p:nvPr>
            <p:ph type="sldNum" sz="quarter" idx="12"/>
          </p:nvPr>
        </p:nvSpPr>
        <p:spPr>
          <a:xfrm>
            <a:off x="6553200" y="6325266"/>
            <a:ext cx="2133600" cy="365125"/>
          </a:xfrm>
          <a:prstGeom prst="rect">
            <a:avLst/>
          </a:prstGeom>
        </p:spPr>
        <p:txBody>
          <a:bodyPr/>
          <a:lstStyle/>
          <a:p>
            <a:fld id="{933591AE-FACB-47FB-8AAC-14349F9948F4}" type="slidenum">
              <a:rPr lang="en-US" smtClean="0"/>
              <a:t>‹#›</a:t>
            </a:fld>
            <a:endParaRPr lang="en-US"/>
          </a:p>
        </p:txBody>
      </p:sp>
      <p:sp>
        <p:nvSpPr>
          <p:cNvPr id="12" name="TextBox 11"/>
          <p:cNvSpPr txBox="1"/>
          <p:nvPr userDrawn="1"/>
        </p:nvSpPr>
        <p:spPr>
          <a:xfrm>
            <a:off x="788758" y="6369329"/>
            <a:ext cx="3887859" cy="276999"/>
          </a:xfrm>
          <a:prstGeom prst="rect">
            <a:avLst/>
          </a:prstGeom>
          <a:noFill/>
        </p:spPr>
        <p:txBody>
          <a:bodyPr wrap="none" lIns="0" rIns="0" rtlCol="0" anchor="ctr">
            <a:spAutoFit/>
          </a:bodyPr>
          <a:lstStyle/>
          <a:p>
            <a:pPr algn="l"/>
            <a:r>
              <a:rPr lang="en-US" sz="1200" dirty="0" smtClean="0"/>
              <a:t>Seattle’s Hub for Industry-Driven Nanotechnology Education</a:t>
            </a:r>
            <a:endParaRPr lang="en-US" sz="1200" dirty="0"/>
          </a:p>
        </p:txBody>
      </p:sp>
    </p:spTree>
    <p:extLst>
      <p:ext uri="{BB962C8B-B14F-4D97-AF65-F5344CB8AC3E}">
        <p14:creationId xmlns:p14="http://schemas.microsoft.com/office/powerpoint/2010/main" val="246085794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0"/>
            <a:ext cx="9144000" cy="1097280"/>
          </a:xfrm>
          <a:prstGeom prst="rect">
            <a:avLst/>
          </a:prstGeom>
          <a:solidFill>
            <a:schemeClr val="accent1"/>
          </a:solidFill>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0" y="1600200"/>
            <a:ext cx="91440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4"/>
          </p:nvPr>
        </p:nvSpPr>
        <p:spPr>
          <a:xfrm>
            <a:off x="6457950" y="6353402"/>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CC16B1C-9F72-47FE-B9B0-32E819BEF48D}" type="slidenum">
              <a:rPr lang="en-US" smtClean="0"/>
              <a:t>‹#›</a:t>
            </a:fld>
            <a:endParaRPr lang="en-US"/>
          </a:p>
        </p:txBody>
      </p:sp>
    </p:spTree>
    <p:extLst>
      <p:ext uri="{BB962C8B-B14F-4D97-AF65-F5344CB8AC3E}">
        <p14:creationId xmlns:p14="http://schemas.microsoft.com/office/powerpoint/2010/main" val="2690213601"/>
      </p:ext>
    </p:extLst>
  </p:cSld>
  <p:clrMap bg1="lt1" tx1="dk1" bg2="lt2" tx2="dk2" accent1="accent1" accent2="accent2" accent3="accent3" accent4="accent4" accent5="accent5" accent6="accent6" hlink="hlink" folHlink="folHlink"/>
  <p:sldLayoutIdLst>
    <p:sldLayoutId id="2147483649" r:id="rId1"/>
    <p:sldLayoutId id="2147483658" r:id="rId2"/>
    <p:sldLayoutId id="2147483650" r:id="rId3"/>
    <p:sldLayoutId id="2147483653" r:id="rId4"/>
    <p:sldLayoutId id="2147483659" r:id="rId5"/>
    <p:sldLayoutId id="2147483655" r:id="rId6"/>
    <p:sldLayoutId id="2147483660" r:id="rId7"/>
    <p:sldLayoutId id="2147483661" r:id="rId8"/>
    <p:sldLayoutId id="2147483656" r:id="rId9"/>
    <p:sldLayoutId id="2147483654" r:id="rId10"/>
    <p:sldLayoutId id="2147483652" r:id="rId11"/>
    <p:sldLayoutId id="2147483657" r:id="rId12"/>
  </p:sldLayoutIdLst>
  <p:timing>
    <p:tnLst>
      <p:par>
        <p:cTn id="1" dur="indefinite" restart="never" nodeType="tmRoot"/>
      </p:par>
    </p:tnLst>
  </p:timing>
  <p:hf hdr="0" ftr="0" dt="0"/>
  <p:txStyles>
    <p:titleStyle>
      <a:lvl1pPr marL="233363" indent="0" algn="l" defTabSz="914400" rtl="0" eaLnBrk="1" latinLnBrk="0" hangingPunct="1">
        <a:spcBef>
          <a:spcPct val="0"/>
        </a:spcBef>
        <a:buNone/>
        <a:defRPr sz="4400" kern="1200">
          <a:solidFill>
            <a:schemeClr val="bg1"/>
          </a:solidFill>
          <a:latin typeface="+mj-lt"/>
          <a:ea typeface="+mj-ea"/>
          <a:cs typeface="+mj-cs"/>
        </a:defRPr>
      </a:lvl1pPr>
    </p:titleStyle>
    <p:bodyStyle>
      <a:lvl1pPr marL="237744" indent="0" algn="l" defTabSz="914400" rtl="0" eaLnBrk="1" latinLnBrk="0" hangingPunct="1">
        <a:spcBef>
          <a:spcPts val="0"/>
        </a:spcBef>
        <a:spcAft>
          <a:spcPts val="600"/>
        </a:spcAft>
        <a:buFont typeface="Arial" pitchFamily="34" charset="0"/>
        <a:buNone/>
        <a:defRPr sz="3200" kern="1200">
          <a:solidFill>
            <a:schemeClr val="tx1"/>
          </a:solidFill>
          <a:latin typeface="+mn-lt"/>
          <a:ea typeface="+mn-ea"/>
          <a:cs typeface="+mn-cs"/>
        </a:defRPr>
      </a:lvl1pPr>
      <a:lvl2pPr marL="742950" indent="-285750" algn="l" defTabSz="914400" rtl="0" eaLnBrk="1" latinLnBrk="0" hangingPunct="1">
        <a:spcBef>
          <a:spcPts val="0"/>
        </a:spcBef>
        <a:spcAft>
          <a:spcPts val="600"/>
        </a:spcAft>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ts val="0"/>
        </a:spcBef>
        <a:spcAft>
          <a:spcPts val="600"/>
        </a:spcAft>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ts val="0"/>
        </a:spcBef>
        <a:spcAft>
          <a:spcPts val="600"/>
        </a:spcAft>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ts val="0"/>
        </a:spcBef>
        <a:spcAft>
          <a:spcPts val="60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18.jpeg"/></Relationships>
</file>

<file path=ppt/slides/_rels/slide11.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20.jpg"/></Relationships>
</file>

<file path=ppt/slides/_rels/slide12.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3.xml"/><Relationship Id="rId5" Type="http://schemas.openxmlformats.org/officeDocument/2006/relationships/image" Target="../media/image5.png"/><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9.jp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1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685800" y="4308099"/>
            <a:ext cx="7772400" cy="769441"/>
          </a:xfrm>
        </p:spPr>
        <p:txBody>
          <a:bodyPr/>
          <a:lstStyle/>
          <a:p>
            <a:r>
              <a:rPr lang="en-US" dirty="0" smtClean="0"/>
              <a:t>Applications of Nanotechnology</a:t>
            </a:r>
            <a:endParaRPr lang="en-US" dirty="0"/>
          </a:p>
        </p:txBody>
      </p:sp>
    </p:spTree>
    <p:extLst>
      <p:ext uri="{BB962C8B-B14F-4D97-AF65-F5344CB8AC3E}">
        <p14:creationId xmlns:p14="http://schemas.microsoft.com/office/powerpoint/2010/main" val="366334286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Medicine</a:t>
            </a:r>
            <a:endParaRPr lang="en-US" dirty="0"/>
          </a:p>
        </p:txBody>
      </p:sp>
      <p:sp>
        <p:nvSpPr>
          <p:cNvPr id="3" name="Content Placeholder 2"/>
          <p:cNvSpPr>
            <a:spLocks noGrp="1"/>
          </p:cNvSpPr>
          <p:nvPr>
            <p:ph idx="1"/>
          </p:nvPr>
        </p:nvSpPr>
        <p:spPr>
          <a:xfrm>
            <a:off x="0" y="1295733"/>
            <a:ext cx="9144000" cy="4144963"/>
          </a:xfrm>
        </p:spPr>
        <p:txBody>
          <a:bodyPr/>
          <a:lstStyle/>
          <a:p>
            <a:pPr>
              <a:lnSpc>
                <a:spcPct val="150000"/>
              </a:lnSpc>
              <a:spcBef>
                <a:spcPts val="250"/>
              </a:spcBef>
              <a:buClr>
                <a:srgbClr val="F07F09"/>
              </a:buClr>
              <a:buSzPct val="80000"/>
              <a:buFont typeface="Arial" charset="0"/>
              <a:buChar char="•"/>
            </a:pPr>
            <a:r>
              <a:rPr lang="en-US" dirty="0">
                <a:solidFill>
                  <a:srgbClr val="000000"/>
                </a:solidFill>
              </a:rPr>
              <a:t>Targeted and traceable drug delivery</a:t>
            </a:r>
          </a:p>
          <a:p>
            <a:pPr>
              <a:lnSpc>
                <a:spcPct val="150000"/>
              </a:lnSpc>
              <a:spcBef>
                <a:spcPts val="250"/>
              </a:spcBef>
              <a:buClr>
                <a:srgbClr val="F07F09"/>
              </a:buClr>
              <a:buSzPct val="80000"/>
              <a:buFont typeface="Arial" charset="0"/>
              <a:buChar char="•"/>
            </a:pPr>
            <a:r>
              <a:rPr lang="en-US" dirty="0">
                <a:solidFill>
                  <a:srgbClr val="000000"/>
                </a:solidFill>
              </a:rPr>
              <a:t>Enhanced imaging</a:t>
            </a:r>
          </a:p>
          <a:p>
            <a:pPr>
              <a:lnSpc>
                <a:spcPct val="150000"/>
              </a:lnSpc>
              <a:spcBef>
                <a:spcPts val="250"/>
              </a:spcBef>
              <a:buClr>
                <a:srgbClr val="F07F09"/>
              </a:buClr>
              <a:buSzPct val="80000"/>
              <a:buFont typeface="Arial" charset="0"/>
              <a:buChar char="•"/>
            </a:pPr>
            <a:r>
              <a:rPr lang="en-US" dirty="0">
                <a:solidFill>
                  <a:srgbClr val="000000"/>
                </a:solidFill>
              </a:rPr>
              <a:t>Sensitive detection</a:t>
            </a:r>
          </a:p>
          <a:p>
            <a:endParaRPr lang="en-US" dirty="0"/>
          </a:p>
        </p:txBody>
      </p:sp>
      <p:sp>
        <p:nvSpPr>
          <p:cNvPr id="4" name="Slide Number Placeholder 3"/>
          <p:cNvSpPr>
            <a:spLocks noGrp="1"/>
          </p:cNvSpPr>
          <p:nvPr>
            <p:ph type="sldNum" sz="quarter" idx="12"/>
          </p:nvPr>
        </p:nvSpPr>
        <p:spPr/>
        <p:txBody>
          <a:bodyPr/>
          <a:lstStyle/>
          <a:p>
            <a:fld id="{933591AE-FACB-47FB-8AAC-14349F9948F4}" type="slidenum">
              <a:rPr lang="en-US" smtClean="0"/>
              <a:t>10</a:t>
            </a:fld>
            <a:endParaRPr lang="en-US"/>
          </a:p>
        </p:txBody>
      </p:sp>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1121" y="3979546"/>
            <a:ext cx="3640138" cy="1976437"/>
          </a:xfrm>
          <a:prstGeom prst="rect">
            <a:avLst/>
          </a:prstGeom>
          <a:noFill/>
          <a:ln w="9360">
            <a:solidFill>
              <a:srgbClr val="000000"/>
            </a:solidFill>
            <a:miter lim="800000"/>
            <a:headEnd/>
            <a:tailEnd/>
          </a:ln>
          <a:effectLst/>
          <a:extLst>
            <a:ext uri="{909E8E84-426E-40DD-AFC4-6F175D3DCCD1}">
              <a14:hiddenFill xmlns:a14="http://schemas.microsoft.com/office/drawing/2010/main">
                <a:blipFill dpi="0" rotWithShape="0">
                  <a:blip/>
                  <a:srcRect/>
                  <a:stretch>
                    <a:fillRect/>
                  </a:stretch>
                </a:blip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42380" y="2300764"/>
            <a:ext cx="4000500" cy="2667000"/>
          </a:xfrm>
          <a:prstGeom prst="rect">
            <a:avLst/>
          </a:prstGeom>
          <a:ln>
            <a:solidFill>
              <a:schemeClr val="bg1">
                <a:lumMod val="50000"/>
              </a:schemeClr>
            </a:solidFill>
          </a:ln>
        </p:spPr>
      </p:pic>
    </p:spTree>
    <p:extLst>
      <p:ext uri="{BB962C8B-B14F-4D97-AF65-F5344CB8AC3E}">
        <p14:creationId xmlns:p14="http://schemas.microsoft.com/office/powerpoint/2010/main" val="27957643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 on a Chip</a:t>
            </a:r>
            <a:endParaRPr lang="en-US" dirty="0"/>
          </a:p>
        </p:txBody>
      </p:sp>
      <p:sp>
        <p:nvSpPr>
          <p:cNvPr id="3" name="Content Placeholder 2"/>
          <p:cNvSpPr>
            <a:spLocks noGrp="1"/>
          </p:cNvSpPr>
          <p:nvPr>
            <p:ph idx="1"/>
          </p:nvPr>
        </p:nvSpPr>
        <p:spPr>
          <a:xfrm>
            <a:off x="0" y="1353462"/>
            <a:ext cx="9144000" cy="4144963"/>
          </a:xfrm>
        </p:spPr>
        <p:txBody>
          <a:bodyPr/>
          <a:lstStyle/>
          <a:p>
            <a:pPr>
              <a:lnSpc>
                <a:spcPct val="150000"/>
              </a:lnSpc>
              <a:spcBef>
                <a:spcPts val="250"/>
              </a:spcBef>
              <a:buClr>
                <a:srgbClr val="F07F09"/>
              </a:buClr>
              <a:buSzPct val="80000"/>
              <a:buFont typeface="Arial" charset="0"/>
              <a:buChar char="•"/>
            </a:pPr>
            <a:r>
              <a:rPr lang="en-US" dirty="0" smtClean="0">
                <a:solidFill>
                  <a:srgbClr val="000000"/>
                </a:solidFill>
              </a:rPr>
              <a:t>Also called microfluidics</a:t>
            </a:r>
            <a:endParaRPr lang="en-US" dirty="0">
              <a:solidFill>
                <a:srgbClr val="000000"/>
              </a:solidFill>
            </a:endParaRPr>
          </a:p>
          <a:p>
            <a:pPr>
              <a:lnSpc>
                <a:spcPct val="150000"/>
              </a:lnSpc>
              <a:spcBef>
                <a:spcPts val="250"/>
              </a:spcBef>
              <a:buClr>
                <a:srgbClr val="F07F09"/>
              </a:buClr>
              <a:buSzPct val="80000"/>
              <a:buFont typeface="Arial" charset="0"/>
              <a:buChar char="•"/>
            </a:pPr>
            <a:r>
              <a:rPr lang="en-US" dirty="0" smtClean="0">
                <a:solidFill>
                  <a:srgbClr val="000000"/>
                </a:solidFill>
              </a:rPr>
              <a:t>Point of care diagnostics</a:t>
            </a:r>
            <a:endParaRPr lang="en-US" dirty="0">
              <a:solidFill>
                <a:srgbClr val="000000"/>
              </a:solidFill>
            </a:endParaRPr>
          </a:p>
          <a:p>
            <a:pPr>
              <a:lnSpc>
                <a:spcPct val="150000"/>
              </a:lnSpc>
              <a:spcBef>
                <a:spcPts val="250"/>
              </a:spcBef>
              <a:buClr>
                <a:srgbClr val="F07F09"/>
              </a:buClr>
              <a:buSzPct val="80000"/>
              <a:buFont typeface="Arial" charset="0"/>
              <a:buChar char="•"/>
            </a:pPr>
            <a:r>
              <a:rPr lang="en-US" dirty="0" smtClean="0">
                <a:solidFill>
                  <a:srgbClr val="000000"/>
                </a:solidFill>
              </a:rPr>
              <a:t>High throughput screening</a:t>
            </a:r>
            <a:endParaRPr lang="en-US" dirty="0">
              <a:solidFill>
                <a:srgbClr val="000000"/>
              </a:solidFill>
            </a:endParaRPr>
          </a:p>
          <a:p>
            <a:endParaRPr lang="en-US" dirty="0"/>
          </a:p>
        </p:txBody>
      </p:sp>
      <p:sp>
        <p:nvSpPr>
          <p:cNvPr id="4" name="Slide Number Placeholder 3"/>
          <p:cNvSpPr>
            <a:spLocks noGrp="1"/>
          </p:cNvSpPr>
          <p:nvPr>
            <p:ph type="sldNum" sz="quarter" idx="12"/>
          </p:nvPr>
        </p:nvSpPr>
        <p:spPr/>
        <p:txBody>
          <a:bodyPr/>
          <a:lstStyle/>
          <a:p>
            <a:fld id="{933591AE-FACB-47FB-8AAC-14349F9948F4}" type="slidenum">
              <a:rPr lang="en-US" smtClean="0"/>
              <a:t>11</a:t>
            </a:fld>
            <a:endParaRPr lang="en-US"/>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52604" y="1353462"/>
            <a:ext cx="2681221" cy="4944270"/>
          </a:xfrm>
          <a:prstGeom prst="rect">
            <a:avLst/>
          </a:prstGeom>
          <a:ln>
            <a:solidFill>
              <a:schemeClr val="bg1">
                <a:lumMod val="50000"/>
              </a:schemeClr>
            </a:solidFill>
          </a:ln>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7660" y="4000673"/>
            <a:ext cx="3630770" cy="2040875"/>
          </a:xfrm>
          <a:prstGeom prst="rect">
            <a:avLst/>
          </a:prstGeom>
          <a:ln>
            <a:solidFill>
              <a:schemeClr val="bg1">
                <a:lumMod val="50000"/>
              </a:schemeClr>
            </a:solidFill>
          </a:ln>
        </p:spPr>
      </p:pic>
      <p:sp>
        <p:nvSpPr>
          <p:cNvPr id="7" name="Right Arrow 6"/>
          <p:cNvSpPr/>
          <p:nvPr/>
        </p:nvSpPr>
        <p:spPr>
          <a:xfrm>
            <a:off x="4410620" y="4855992"/>
            <a:ext cx="1097280" cy="33023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863389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Food</a:t>
            </a:r>
            <a:endParaRPr lang="en-US" dirty="0"/>
          </a:p>
        </p:txBody>
      </p:sp>
      <p:sp>
        <p:nvSpPr>
          <p:cNvPr id="3" name="Content Placeholder 2"/>
          <p:cNvSpPr>
            <a:spLocks noGrp="1"/>
          </p:cNvSpPr>
          <p:nvPr>
            <p:ph idx="1"/>
          </p:nvPr>
        </p:nvSpPr>
        <p:spPr>
          <a:xfrm>
            <a:off x="0" y="1252025"/>
            <a:ext cx="9143999" cy="4909624"/>
          </a:xfrm>
        </p:spPr>
        <p:txBody>
          <a:bodyPr/>
          <a:lstStyle/>
          <a:p>
            <a:pPr marL="0" lvl="0">
              <a:spcBef>
                <a:spcPts val="250"/>
              </a:spcBef>
              <a:spcAft>
                <a:spcPts val="0"/>
              </a:spcAft>
              <a:buClr>
                <a:srgbClr val="F07F09"/>
              </a:buClr>
              <a:buSzPct val="80000"/>
              <a:buFont typeface="Wingdings 2" pitchFamily="18" charset="2"/>
              <a:buChar char=""/>
              <a:defRPr/>
            </a:pPr>
            <a:r>
              <a:rPr lang="en-US" sz="2800" dirty="0" smtClean="0">
                <a:solidFill>
                  <a:prstClr val="black"/>
                </a:solidFill>
              </a:rPr>
              <a:t>SiO</a:t>
            </a:r>
            <a:r>
              <a:rPr lang="en-US" sz="2800" baseline="-25000" dirty="0" smtClean="0">
                <a:solidFill>
                  <a:prstClr val="black"/>
                </a:solidFill>
              </a:rPr>
              <a:t>2</a:t>
            </a:r>
            <a:r>
              <a:rPr lang="en-US" sz="2800" dirty="0" smtClean="0">
                <a:solidFill>
                  <a:prstClr val="black"/>
                </a:solidFill>
              </a:rPr>
              <a:t> of TiO</a:t>
            </a:r>
            <a:r>
              <a:rPr lang="en-US" sz="2800" baseline="-25000" dirty="0" smtClean="0">
                <a:solidFill>
                  <a:prstClr val="black"/>
                </a:solidFill>
              </a:rPr>
              <a:t>2</a:t>
            </a:r>
            <a:r>
              <a:rPr lang="en-US" sz="2800" dirty="0" smtClean="0">
                <a:solidFill>
                  <a:prstClr val="black"/>
                </a:solidFill>
              </a:rPr>
              <a:t> coatings</a:t>
            </a:r>
            <a:endParaRPr lang="en-US" sz="2800" dirty="0">
              <a:solidFill>
                <a:prstClr val="black"/>
              </a:solidFill>
            </a:endParaRPr>
          </a:p>
          <a:p>
            <a:pPr marL="457200" lvl="1" indent="0">
              <a:spcBef>
                <a:spcPts val="250"/>
              </a:spcBef>
              <a:spcAft>
                <a:spcPts val="0"/>
              </a:spcAft>
              <a:buClr>
                <a:srgbClr val="F07F09"/>
              </a:buClr>
              <a:buFont typeface="Verdana" pitchFamily="34" charset="0"/>
              <a:buChar char="◦"/>
              <a:defRPr/>
            </a:pPr>
            <a:r>
              <a:rPr lang="en-US" sz="2200" dirty="0" smtClean="0">
                <a:solidFill>
                  <a:prstClr val="black"/>
                </a:solidFill>
              </a:rPr>
              <a:t>Undetectable by taste or small</a:t>
            </a:r>
            <a:endParaRPr lang="en-US" sz="2200" dirty="0">
              <a:solidFill>
                <a:prstClr val="black"/>
              </a:solidFill>
            </a:endParaRPr>
          </a:p>
          <a:p>
            <a:pPr marL="457200" lvl="1" indent="0">
              <a:spcBef>
                <a:spcPts val="250"/>
              </a:spcBef>
              <a:spcAft>
                <a:spcPts val="0"/>
              </a:spcAft>
              <a:buClr>
                <a:srgbClr val="F07F09"/>
              </a:buClr>
              <a:buFont typeface="Verdana" pitchFamily="34" charset="0"/>
              <a:buChar char="◦"/>
              <a:defRPr/>
            </a:pPr>
            <a:r>
              <a:rPr lang="en-US" sz="2200" dirty="0" smtClean="0">
                <a:solidFill>
                  <a:prstClr val="black"/>
                </a:solidFill>
              </a:rPr>
              <a:t>Increases shelf life</a:t>
            </a:r>
            <a:endParaRPr lang="en-US" sz="2200" dirty="0">
              <a:solidFill>
                <a:prstClr val="black"/>
              </a:solidFill>
            </a:endParaRPr>
          </a:p>
          <a:p>
            <a:pPr marL="347663" lvl="1" indent="0">
              <a:spcBef>
                <a:spcPts val="250"/>
              </a:spcBef>
              <a:spcAft>
                <a:spcPts val="0"/>
              </a:spcAft>
              <a:buClr>
                <a:srgbClr val="F07F09"/>
              </a:buClr>
              <a:buNone/>
              <a:defRPr/>
            </a:pPr>
            <a:endParaRPr lang="en-US" sz="2000" dirty="0">
              <a:solidFill>
                <a:prstClr val="black"/>
              </a:solidFill>
            </a:endParaRPr>
          </a:p>
          <a:p>
            <a:pPr marL="0" lvl="0">
              <a:spcBef>
                <a:spcPts val="250"/>
              </a:spcBef>
              <a:spcAft>
                <a:spcPts val="0"/>
              </a:spcAft>
              <a:buClr>
                <a:srgbClr val="F07F09"/>
              </a:buClr>
              <a:buSzPct val="80000"/>
              <a:buFont typeface="Wingdings 2" pitchFamily="18" charset="2"/>
              <a:buChar char=""/>
              <a:defRPr/>
            </a:pPr>
            <a:r>
              <a:rPr lang="en-US" sz="2800" dirty="0" smtClean="0">
                <a:solidFill>
                  <a:prstClr val="black"/>
                </a:solidFill>
              </a:rPr>
              <a:t>Fat Clusters</a:t>
            </a:r>
            <a:endParaRPr lang="en-US" sz="2800" dirty="0">
              <a:solidFill>
                <a:prstClr val="black"/>
              </a:solidFill>
            </a:endParaRPr>
          </a:p>
          <a:p>
            <a:pPr marL="457200" lvl="1" indent="0">
              <a:spcBef>
                <a:spcPts val="250"/>
              </a:spcBef>
              <a:spcAft>
                <a:spcPts val="0"/>
              </a:spcAft>
              <a:buClr>
                <a:srgbClr val="F07F09"/>
              </a:buClr>
              <a:buFont typeface="Verdana" pitchFamily="34" charset="0"/>
              <a:buChar char="◦"/>
              <a:defRPr/>
            </a:pPr>
            <a:r>
              <a:rPr lang="en-US" sz="2200" dirty="0" smtClean="0">
                <a:solidFill>
                  <a:prstClr val="black"/>
                </a:solidFill>
              </a:rPr>
              <a:t>Increased surface area to volume</a:t>
            </a:r>
          </a:p>
          <a:p>
            <a:pPr marL="457200" lvl="1" indent="0">
              <a:spcBef>
                <a:spcPts val="250"/>
              </a:spcBef>
              <a:spcAft>
                <a:spcPts val="0"/>
              </a:spcAft>
              <a:buClr>
                <a:srgbClr val="F07F09"/>
              </a:buClr>
              <a:buFont typeface="Verdana" pitchFamily="34" charset="0"/>
              <a:buChar char="◦"/>
              <a:defRPr/>
            </a:pPr>
            <a:r>
              <a:rPr lang="en-US" sz="2200" dirty="0" smtClean="0">
                <a:solidFill>
                  <a:prstClr val="black"/>
                </a:solidFill>
              </a:rPr>
              <a:t>Improved taste (surface area)</a:t>
            </a:r>
          </a:p>
          <a:p>
            <a:pPr marL="457200" lvl="1" indent="0">
              <a:spcBef>
                <a:spcPts val="250"/>
              </a:spcBef>
              <a:spcAft>
                <a:spcPts val="0"/>
              </a:spcAft>
              <a:buClr>
                <a:srgbClr val="F07F09"/>
              </a:buClr>
              <a:buFont typeface="Verdana" pitchFamily="34" charset="0"/>
              <a:buChar char="◦"/>
              <a:defRPr/>
            </a:pPr>
            <a:r>
              <a:rPr lang="en-US" sz="2200" dirty="0" smtClean="0">
                <a:solidFill>
                  <a:prstClr val="black"/>
                </a:solidFill>
              </a:rPr>
              <a:t>Less fat (volume)</a:t>
            </a:r>
            <a:endParaRPr lang="en-US" sz="2200" dirty="0">
              <a:solidFill>
                <a:prstClr val="black"/>
              </a:solidFill>
            </a:endParaRPr>
          </a:p>
          <a:p>
            <a:pPr marL="457200" lvl="1" indent="0">
              <a:spcBef>
                <a:spcPts val="250"/>
              </a:spcBef>
              <a:spcAft>
                <a:spcPts val="0"/>
              </a:spcAft>
              <a:buClr>
                <a:srgbClr val="F07F09"/>
              </a:buClr>
              <a:buFont typeface="Verdana" pitchFamily="34" charset="0"/>
              <a:buChar char="◦"/>
              <a:defRPr/>
            </a:pPr>
            <a:endParaRPr lang="en-US" sz="2000" dirty="0">
              <a:solidFill>
                <a:prstClr val="black"/>
              </a:solidFill>
            </a:endParaRPr>
          </a:p>
          <a:p>
            <a:pPr marL="0" lvl="0">
              <a:spcBef>
                <a:spcPts val="250"/>
              </a:spcBef>
              <a:spcAft>
                <a:spcPts val="0"/>
              </a:spcAft>
              <a:buClr>
                <a:srgbClr val="F07F09"/>
              </a:buClr>
              <a:buSzPct val="80000"/>
              <a:buFont typeface="Wingdings 2" pitchFamily="18" charset="2"/>
              <a:buChar char=""/>
              <a:defRPr/>
            </a:pPr>
            <a:r>
              <a:rPr lang="en-US" sz="2800" dirty="0" smtClean="0">
                <a:solidFill>
                  <a:prstClr val="black"/>
                </a:solidFill>
              </a:rPr>
              <a:t>Packaging</a:t>
            </a:r>
          </a:p>
          <a:p>
            <a:pPr marL="509587" lvl="1">
              <a:spcBef>
                <a:spcPts val="250"/>
              </a:spcBef>
              <a:spcAft>
                <a:spcPts val="0"/>
              </a:spcAft>
              <a:buClr>
                <a:srgbClr val="F07F09"/>
              </a:buClr>
              <a:buSzPct val="80000"/>
              <a:buFont typeface="Wingdings 2" pitchFamily="18" charset="2"/>
              <a:buChar char=""/>
              <a:defRPr/>
            </a:pPr>
            <a:r>
              <a:rPr lang="en-US" sz="2400" dirty="0" smtClean="0">
                <a:solidFill>
                  <a:prstClr val="black"/>
                </a:solidFill>
              </a:rPr>
              <a:t>Smart packaging: spoilage sensors</a:t>
            </a:r>
          </a:p>
          <a:p>
            <a:pPr marL="509587" lvl="1">
              <a:spcBef>
                <a:spcPts val="250"/>
              </a:spcBef>
              <a:spcAft>
                <a:spcPts val="0"/>
              </a:spcAft>
              <a:buClr>
                <a:srgbClr val="F07F09"/>
              </a:buClr>
              <a:buSzPct val="80000"/>
              <a:buFont typeface="Wingdings 2" pitchFamily="18" charset="2"/>
              <a:buChar char=""/>
              <a:defRPr/>
            </a:pPr>
            <a:r>
              <a:rPr lang="en-US" sz="2400" dirty="0" smtClean="0">
                <a:solidFill>
                  <a:prstClr val="black"/>
                </a:solidFill>
              </a:rPr>
              <a:t>Plastic bottles with improved barrier properties from </a:t>
            </a:r>
            <a:r>
              <a:rPr lang="en-US" sz="2400" dirty="0" err="1" smtClean="0">
                <a:solidFill>
                  <a:prstClr val="black"/>
                </a:solidFill>
              </a:rPr>
              <a:t>nanoclay</a:t>
            </a:r>
            <a:endParaRPr lang="en-US" sz="2400" dirty="0">
              <a:solidFill>
                <a:prstClr val="black"/>
              </a:solidFill>
            </a:endParaRPr>
          </a:p>
          <a:p>
            <a:pPr marL="0" lvl="0">
              <a:spcBef>
                <a:spcPts val="250"/>
              </a:spcBef>
              <a:spcAft>
                <a:spcPts val="0"/>
              </a:spcAft>
              <a:buClr>
                <a:srgbClr val="F07F09"/>
              </a:buClr>
              <a:buSzPct val="80000"/>
              <a:buFont typeface="Wingdings 2" pitchFamily="18" charset="2"/>
              <a:buChar char=""/>
              <a:defRPr/>
            </a:pPr>
            <a:endParaRPr lang="en-US" sz="2000" dirty="0">
              <a:solidFill>
                <a:prstClr val="black"/>
              </a:solidFill>
            </a:endParaRPr>
          </a:p>
          <a:p>
            <a:pPr marL="0" lvl="0">
              <a:spcBef>
                <a:spcPts val="250"/>
              </a:spcBef>
              <a:spcAft>
                <a:spcPts val="0"/>
              </a:spcAft>
              <a:buClr>
                <a:srgbClr val="F07F09"/>
              </a:buClr>
              <a:buSzPct val="80000"/>
              <a:defRPr/>
            </a:pPr>
            <a:endParaRPr lang="en-US" sz="2800" dirty="0">
              <a:solidFill>
                <a:prstClr val="black"/>
              </a:solidFill>
            </a:endParaRPr>
          </a:p>
          <a:p>
            <a:endParaRPr lang="en-US" dirty="0"/>
          </a:p>
        </p:txBody>
      </p:sp>
      <p:sp>
        <p:nvSpPr>
          <p:cNvPr id="4" name="Slide Number Placeholder 3"/>
          <p:cNvSpPr>
            <a:spLocks noGrp="1"/>
          </p:cNvSpPr>
          <p:nvPr>
            <p:ph type="sldNum" sz="quarter" idx="12"/>
          </p:nvPr>
        </p:nvSpPr>
        <p:spPr/>
        <p:txBody>
          <a:bodyPr/>
          <a:lstStyle/>
          <a:p>
            <a:fld id="{933591AE-FACB-47FB-8AAC-14349F9948F4}" type="slidenum">
              <a:rPr lang="en-US" smtClean="0"/>
              <a:t>12</a:t>
            </a:fld>
            <a:endParaRPr lang="en-US"/>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48773" y="2261516"/>
            <a:ext cx="4339473" cy="2729047"/>
          </a:xfrm>
          <a:prstGeom prst="rect">
            <a:avLst/>
          </a:prstGeom>
        </p:spPr>
      </p:pic>
    </p:spTree>
    <p:extLst>
      <p:ext uri="{BB962C8B-B14F-4D97-AF65-F5344CB8AC3E}">
        <p14:creationId xmlns:p14="http://schemas.microsoft.com/office/powerpoint/2010/main" val="5217105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Food and Agriculture</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72355" y="1237912"/>
            <a:ext cx="7199290" cy="5091861"/>
          </a:xfrm>
        </p:spPr>
      </p:pic>
      <p:sp>
        <p:nvSpPr>
          <p:cNvPr id="4" name="Slide Number Placeholder 3"/>
          <p:cNvSpPr>
            <a:spLocks noGrp="1"/>
          </p:cNvSpPr>
          <p:nvPr>
            <p:ph type="sldNum" sz="quarter" idx="12"/>
          </p:nvPr>
        </p:nvSpPr>
        <p:spPr/>
        <p:txBody>
          <a:bodyPr/>
          <a:lstStyle/>
          <a:p>
            <a:fld id="{933591AE-FACB-47FB-8AAC-14349F9948F4}" type="slidenum">
              <a:rPr lang="en-US" smtClean="0"/>
              <a:t>13</a:t>
            </a:fld>
            <a:endParaRPr lang="en-US"/>
          </a:p>
        </p:txBody>
      </p:sp>
    </p:spTree>
    <p:extLst>
      <p:ext uri="{BB962C8B-B14F-4D97-AF65-F5344CB8AC3E}">
        <p14:creationId xmlns:p14="http://schemas.microsoft.com/office/powerpoint/2010/main" val="1051241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Image References</a:t>
            </a:r>
            <a:endParaRPr lang="en-US" dirty="0"/>
          </a:p>
        </p:txBody>
      </p:sp>
      <p:sp>
        <p:nvSpPr>
          <p:cNvPr id="3" name="Slide Number Placeholder 2"/>
          <p:cNvSpPr>
            <a:spLocks noGrp="1"/>
          </p:cNvSpPr>
          <p:nvPr>
            <p:ph type="sldNum" sz="quarter" idx="12"/>
          </p:nvPr>
        </p:nvSpPr>
        <p:spPr/>
        <p:txBody>
          <a:bodyPr/>
          <a:lstStyle/>
          <a:p>
            <a:fld id="{933591AE-FACB-47FB-8AAC-14349F9948F4}" type="slidenum">
              <a:rPr lang="en-US" smtClean="0"/>
              <a:t>14</a:t>
            </a:fld>
            <a:endParaRPr lang="en-US"/>
          </a:p>
        </p:txBody>
      </p:sp>
      <p:graphicFrame>
        <p:nvGraphicFramePr>
          <p:cNvPr id="7" name="Table Placeholder 6"/>
          <p:cNvGraphicFramePr>
            <a:graphicFrameLocks noGrp="1"/>
          </p:cNvGraphicFramePr>
          <p:nvPr>
            <p:ph type="tbl" sz="quarter" idx="13"/>
            <p:extLst>
              <p:ext uri="{D42A27DB-BD31-4B8C-83A1-F6EECF244321}">
                <p14:modId xmlns:p14="http://schemas.microsoft.com/office/powerpoint/2010/main" val="2858592840"/>
              </p:ext>
            </p:extLst>
          </p:nvPr>
        </p:nvGraphicFramePr>
        <p:xfrm>
          <a:off x="0" y="1096963"/>
          <a:ext cx="9148314" cy="4998720"/>
        </p:xfrm>
        <a:graphic>
          <a:graphicData uri="http://schemas.openxmlformats.org/drawingml/2006/table">
            <a:tbl>
              <a:tblPr firstRow="1" bandRow="1">
                <a:tableStyleId>{69CF1AB2-1976-4502-BF36-3FF5EA218861}</a:tableStyleId>
              </a:tblPr>
              <a:tblGrid>
                <a:gridCol w="1680715"/>
                <a:gridCol w="7467599"/>
              </a:tblGrid>
              <a:tr h="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smtClean="0"/>
                        <a:t>Slide 3</a:t>
                      </a:r>
                    </a:p>
                  </a:txBody>
                  <a:tcPr anchor="ctr"/>
                </a:tc>
                <a:tc>
                  <a:txBody>
                    <a:bodyPr/>
                    <a:lstStyle/>
                    <a:p>
                      <a:pPr marL="228600" marR="0" lvl="0" indent="0" algn="l" defTabSz="914400" rtl="0" eaLnBrk="1" fontAlgn="auto" latinLnBrk="0" hangingPunct="1">
                        <a:lnSpc>
                          <a:spcPct val="100000"/>
                        </a:lnSpc>
                        <a:spcBef>
                          <a:spcPts val="0"/>
                        </a:spcBef>
                        <a:spcAft>
                          <a:spcPts val="600"/>
                        </a:spcAft>
                        <a:buClrTx/>
                        <a:buSzTx/>
                        <a:buFont typeface="Wingdings 2" pitchFamily="18" charset="2"/>
                        <a:buNone/>
                        <a:tabLst/>
                        <a:defRPr/>
                      </a:pPr>
                      <a:r>
                        <a:rPr kumimoji="0" lang="en-US" sz="1600" b="0" i="1" u="none" strike="noStrike" kern="1200" cap="none" spc="0" normalizeH="0" baseline="0" noProof="0" dirty="0" smtClean="0">
                          <a:ln>
                            <a:noFill/>
                          </a:ln>
                          <a:solidFill>
                            <a:prstClr val="black"/>
                          </a:solidFill>
                          <a:effectLst/>
                          <a:uLnTx/>
                          <a:uFillTx/>
                          <a:latin typeface="+mn-lt"/>
                          <a:ea typeface="+mn-ea"/>
                          <a:cs typeface="+mn-cs"/>
                        </a:rPr>
                        <a:t>The ‘Lotus Effect’ in fabrics</a:t>
                      </a:r>
                      <a:r>
                        <a:rPr kumimoji="0" lang="en-US" sz="1600" b="0" i="0" u="none" strike="noStrike" kern="1200" cap="none" spc="0" normalizeH="0" baseline="0" noProof="0" dirty="0" smtClean="0">
                          <a:ln>
                            <a:noFill/>
                          </a:ln>
                          <a:solidFill>
                            <a:prstClr val="black"/>
                          </a:solidFill>
                          <a:effectLst/>
                          <a:uLnTx/>
                          <a:uFillTx/>
                          <a:latin typeface="+mn-lt"/>
                          <a:ea typeface="+mn-ea"/>
                          <a:cs typeface="+mn-cs"/>
                        </a:rPr>
                        <a:t>. [Online image]. 10 April. 2016. &lt;http://www.nanoandme.org/nano-products/textiles-and-clothing/&gt;</a:t>
                      </a:r>
                    </a:p>
                    <a:p>
                      <a:pPr marL="228600" marR="0" lvl="0" indent="0" algn="l" defTabSz="914400" rtl="0" eaLnBrk="1" fontAlgn="auto" latinLnBrk="0" hangingPunct="1">
                        <a:lnSpc>
                          <a:spcPct val="100000"/>
                        </a:lnSpc>
                        <a:spcBef>
                          <a:spcPts val="0"/>
                        </a:spcBef>
                        <a:spcAft>
                          <a:spcPts val="600"/>
                        </a:spcAft>
                        <a:buClrTx/>
                        <a:buSzTx/>
                        <a:buFont typeface="Wingdings 2" pitchFamily="18" charset="2"/>
                        <a:buNone/>
                        <a:tabLst/>
                        <a:defRPr/>
                      </a:pPr>
                      <a:r>
                        <a:rPr kumimoji="0" lang="en-US" sz="1600" b="0" i="1" u="none" strike="noStrike" kern="1200" cap="none" spc="0" normalizeH="0" baseline="0" noProof="0" dirty="0" err="1" smtClean="0">
                          <a:ln>
                            <a:noFill/>
                          </a:ln>
                          <a:solidFill>
                            <a:prstClr val="black"/>
                          </a:solidFill>
                          <a:effectLst/>
                          <a:uLnTx/>
                          <a:uFillTx/>
                          <a:latin typeface="+mn-lt"/>
                          <a:ea typeface="+mn-ea"/>
                          <a:cs typeface="+mn-cs"/>
                        </a:rPr>
                        <a:t>SmartSilver</a:t>
                      </a:r>
                      <a:r>
                        <a:rPr kumimoji="0" lang="en-US" sz="1600" b="0" i="1" u="none" strike="noStrike" kern="1200" cap="none" spc="0" normalizeH="0" baseline="0" noProof="0" dirty="0" smtClean="0">
                          <a:ln>
                            <a:noFill/>
                          </a:ln>
                          <a:solidFill>
                            <a:prstClr val="black"/>
                          </a:solidFill>
                          <a:effectLst/>
                          <a:uLnTx/>
                          <a:uFillTx/>
                          <a:latin typeface="+mn-lt"/>
                          <a:ea typeface="+mn-ea"/>
                          <a:cs typeface="+mn-cs"/>
                        </a:rPr>
                        <a:t> enhanced </a:t>
                      </a:r>
                      <a:r>
                        <a:rPr kumimoji="0" lang="en-US" sz="1600" b="0" i="1" u="none" strike="noStrike" kern="1200" cap="none" spc="0" normalizeH="0" baseline="0" noProof="0" dirty="0" err="1" smtClean="0">
                          <a:ln>
                            <a:noFill/>
                          </a:ln>
                          <a:solidFill>
                            <a:prstClr val="black"/>
                          </a:solidFill>
                          <a:effectLst/>
                          <a:uLnTx/>
                          <a:uFillTx/>
                          <a:latin typeface="+mn-lt"/>
                          <a:ea typeface="+mn-ea"/>
                          <a:cs typeface="+mn-cs"/>
                        </a:rPr>
                        <a:t>footware</a:t>
                      </a:r>
                      <a:r>
                        <a:rPr kumimoji="0" lang="en-US" sz="1600" b="0" i="1" u="none" strike="noStrike" kern="1200" cap="none" spc="0" normalizeH="0" baseline="0" noProof="0" dirty="0" smtClean="0">
                          <a:ln>
                            <a:noFill/>
                          </a:ln>
                          <a:solidFill>
                            <a:prstClr val="black"/>
                          </a:solidFill>
                          <a:effectLst/>
                          <a:uLnTx/>
                          <a:uFillTx/>
                          <a:latin typeface="+mn-lt"/>
                          <a:ea typeface="+mn-ea"/>
                          <a:cs typeface="+mn-cs"/>
                        </a:rPr>
                        <a:t>. </a:t>
                      </a:r>
                      <a:r>
                        <a:rPr kumimoji="0" lang="en-US" sz="1600" b="0" i="0" u="none" strike="noStrike" kern="1200" cap="none" spc="0" normalizeH="0" baseline="0" noProof="0" dirty="0" smtClean="0">
                          <a:ln>
                            <a:noFill/>
                          </a:ln>
                          <a:solidFill>
                            <a:prstClr val="black"/>
                          </a:solidFill>
                          <a:effectLst/>
                          <a:uLnTx/>
                          <a:uFillTx/>
                          <a:latin typeface="+mn-lt"/>
                          <a:ea typeface="+mn-ea"/>
                          <a:cs typeface="+mn-cs"/>
                        </a:rPr>
                        <a:t>[Online image]. 10 April 2016. &lt;http://www.smartsilver.com/apparel/applications/footwear&gt;</a:t>
                      </a:r>
                    </a:p>
                    <a:p>
                      <a:pPr marL="228600" marR="0" lvl="0" indent="0" algn="l" defTabSz="914400" rtl="0" eaLnBrk="1" fontAlgn="auto" latinLnBrk="0" hangingPunct="1">
                        <a:lnSpc>
                          <a:spcPct val="100000"/>
                        </a:lnSpc>
                        <a:spcBef>
                          <a:spcPts val="0"/>
                        </a:spcBef>
                        <a:spcAft>
                          <a:spcPts val="600"/>
                        </a:spcAft>
                        <a:buClrTx/>
                        <a:buSzTx/>
                        <a:buFont typeface="Wingdings 2" pitchFamily="18" charset="2"/>
                        <a:buNone/>
                        <a:tabLst/>
                        <a:defRPr/>
                      </a:pPr>
                      <a:r>
                        <a:rPr kumimoji="0" lang="en-US" sz="1600" b="0" i="1" u="none" strike="noStrike" kern="1200" cap="none" spc="0" normalizeH="0" baseline="0" noProof="0" dirty="0" smtClean="0">
                          <a:ln>
                            <a:noFill/>
                          </a:ln>
                          <a:solidFill>
                            <a:prstClr val="black"/>
                          </a:solidFill>
                          <a:effectLst/>
                          <a:uLnTx/>
                          <a:uFillTx/>
                          <a:latin typeface="+mn-lt"/>
                          <a:ea typeface="+mn-ea"/>
                          <a:cs typeface="+mn-cs"/>
                        </a:rPr>
                        <a:t>Why Using Nanomaterials in Sunscreens.</a:t>
                      </a:r>
                      <a:r>
                        <a:rPr kumimoji="0" lang="en-US" sz="1600" b="0" i="0" u="none" strike="noStrike" kern="1200" cap="none" spc="0" normalizeH="0" baseline="0" noProof="0" dirty="0" smtClean="0">
                          <a:ln>
                            <a:noFill/>
                          </a:ln>
                          <a:solidFill>
                            <a:prstClr val="black"/>
                          </a:solidFill>
                          <a:effectLst/>
                          <a:uLnTx/>
                          <a:uFillTx/>
                          <a:latin typeface="+mn-lt"/>
                          <a:ea typeface="+mn-ea"/>
                          <a:cs typeface="+mn-cs"/>
                        </a:rPr>
                        <a:t> [Online image]. 12 April 2016. &lt;http://www.antaria.com/irm/content/nanotechnology.aspx&gt;</a:t>
                      </a:r>
                      <a:endParaRPr kumimoji="0" lang="en-US" sz="1600" b="0" i="1" u="none" strike="noStrike" kern="1200" cap="none" spc="0" normalizeH="0" baseline="0" noProof="0" dirty="0" smtClean="0">
                        <a:ln>
                          <a:noFill/>
                        </a:ln>
                        <a:solidFill>
                          <a:prstClr val="black"/>
                        </a:solidFill>
                        <a:effectLst/>
                        <a:uLnTx/>
                        <a:uFillTx/>
                        <a:latin typeface="+mn-lt"/>
                        <a:ea typeface="+mn-ea"/>
                        <a:cs typeface="+mn-cs"/>
                      </a:endParaRPr>
                    </a:p>
                  </a:txBody>
                  <a:tcPr marR="365760" marT="91440" marB="91440"/>
                </a:tc>
              </a:tr>
              <a:tr h="0">
                <a:tc>
                  <a:txBody>
                    <a:bodyPr/>
                    <a:lstStyle/>
                    <a:p>
                      <a:pPr algn="ctr"/>
                      <a:r>
                        <a:rPr lang="en-US" sz="1600" b="1" dirty="0" smtClean="0"/>
                        <a:t>Slide 4</a:t>
                      </a:r>
                      <a:endParaRPr lang="en-US" sz="1600" b="1" dirty="0"/>
                    </a:p>
                  </a:txBody>
                  <a:tcPr anchor="ctr"/>
                </a:tc>
                <a:tc>
                  <a:txBody>
                    <a:bodyPr/>
                    <a:lstStyle/>
                    <a:p>
                      <a:pPr marL="228600" marR="0" lvl="0" indent="0" algn="l" defTabSz="914400" rtl="0" eaLnBrk="1" fontAlgn="auto" latinLnBrk="0" hangingPunct="1">
                        <a:lnSpc>
                          <a:spcPct val="100000"/>
                        </a:lnSpc>
                        <a:spcBef>
                          <a:spcPts val="0"/>
                        </a:spcBef>
                        <a:spcAft>
                          <a:spcPts val="600"/>
                        </a:spcAft>
                        <a:buClrTx/>
                        <a:buSzTx/>
                        <a:buFont typeface="Wingdings 2" pitchFamily="18" charset="2"/>
                        <a:buNone/>
                        <a:tabLst/>
                        <a:defRPr/>
                      </a:pPr>
                      <a:r>
                        <a:rPr kumimoji="0" lang="en-US" sz="1600" b="0" i="1" u="none" strike="noStrike" kern="1200" cap="none" spc="0" normalizeH="0" baseline="0" dirty="0" err="1" smtClean="0">
                          <a:ln>
                            <a:noFill/>
                          </a:ln>
                          <a:solidFill>
                            <a:prstClr val="black"/>
                          </a:solidFill>
                          <a:effectLst/>
                          <a:uLnTx/>
                          <a:uFillTx/>
                          <a:latin typeface="+mn-lt"/>
                          <a:ea typeface="+mn-ea"/>
                          <a:cs typeface="+mn-cs"/>
                        </a:rPr>
                        <a:t>Hybrd</a:t>
                      </a:r>
                      <a:r>
                        <a:rPr kumimoji="0" lang="en-US" sz="1600" b="0" i="1" u="none" strike="noStrike" kern="1200" cap="none" spc="0" normalizeH="0" baseline="0" dirty="0" smtClean="0">
                          <a:ln>
                            <a:noFill/>
                          </a:ln>
                          <a:solidFill>
                            <a:prstClr val="black"/>
                          </a:solidFill>
                          <a:effectLst/>
                          <a:uLnTx/>
                          <a:uFillTx/>
                          <a:latin typeface="+mn-lt"/>
                          <a:ea typeface="+mn-ea"/>
                          <a:cs typeface="+mn-cs"/>
                        </a:rPr>
                        <a:t> wood table tennis </a:t>
                      </a:r>
                      <a:r>
                        <a:rPr kumimoji="0" lang="en-US" sz="1600" b="0" i="1" u="none" strike="noStrike" kern="1200" cap="none" spc="0" normalizeH="0" baseline="0" dirty="0" err="1" smtClean="0">
                          <a:ln>
                            <a:noFill/>
                          </a:ln>
                          <a:solidFill>
                            <a:prstClr val="black"/>
                          </a:solidFill>
                          <a:effectLst/>
                          <a:uLnTx/>
                          <a:uFillTx/>
                          <a:latin typeface="+mn-lt"/>
                          <a:ea typeface="+mn-ea"/>
                          <a:cs typeface="+mn-cs"/>
                        </a:rPr>
                        <a:t>raquet</a:t>
                      </a:r>
                      <a:r>
                        <a:rPr kumimoji="0" lang="en-US" sz="1600" b="0" i="1" u="none" strike="noStrike" kern="1200" cap="none" spc="0" normalizeH="0" baseline="0" dirty="0" smtClean="0">
                          <a:ln>
                            <a:noFill/>
                          </a:ln>
                          <a:solidFill>
                            <a:prstClr val="black"/>
                          </a:solidFill>
                          <a:effectLst/>
                          <a:uLnTx/>
                          <a:uFillTx/>
                          <a:latin typeface="+mn-lt"/>
                          <a:ea typeface="+mn-ea"/>
                          <a:cs typeface="+mn-cs"/>
                        </a:rPr>
                        <a:t>. [Online image]. 17 April 2016. &lt;http://www.nanotechproject.org/cpi/products/hybrid-wood-table-tennis-racquet/&gt;</a:t>
                      </a:r>
                    </a:p>
                    <a:p>
                      <a:pPr marL="228600" marR="0" lvl="0" indent="0" algn="l" defTabSz="914400" rtl="0" eaLnBrk="1" fontAlgn="auto" latinLnBrk="0" hangingPunct="1">
                        <a:lnSpc>
                          <a:spcPct val="100000"/>
                        </a:lnSpc>
                        <a:spcBef>
                          <a:spcPts val="0"/>
                        </a:spcBef>
                        <a:spcAft>
                          <a:spcPts val="600"/>
                        </a:spcAft>
                        <a:buClrTx/>
                        <a:buSzTx/>
                        <a:buFont typeface="Wingdings 2" pitchFamily="18" charset="2"/>
                        <a:buNone/>
                        <a:tabLst/>
                        <a:defRPr/>
                      </a:pPr>
                      <a:r>
                        <a:rPr kumimoji="0" lang="en-US" sz="1600" b="0" i="1" u="none" strike="noStrike" kern="1200" cap="none" spc="0" normalizeH="0" baseline="0" dirty="0" smtClean="0">
                          <a:ln>
                            <a:noFill/>
                          </a:ln>
                          <a:solidFill>
                            <a:prstClr val="black"/>
                          </a:solidFill>
                          <a:effectLst/>
                          <a:uLnTx/>
                          <a:uFillTx/>
                          <a:latin typeface="+mn-lt"/>
                          <a:ea typeface="+mn-ea"/>
                          <a:cs typeface="+mn-cs"/>
                        </a:rPr>
                        <a:t>Roger Federer at Wimbledon 2009 with a Wilson K Factor racquet containing silica nanoparticles. [Online image]. 17 April 2016. &lt;http://www.nanowerk.com/spotlight/spotid=30661.php&gt; </a:t>
                      </a:r>
                    </a:p>
                  </a:txBody>
                  <a:tcPr marR="365760" marT="91440" marB="91440"/>
                </a:tc>
              </a:tr>
              <a:tr h="0">
                <a:tc>
                  <a:txBody>
                    <a:bodyPr/>
                    <a:lstStyle/>
                    <a:p>
                      <a:pPr algn="ctr"/>
                      <a:r>
                        <a:rPr lang="en-US" sz="1600" b="1" dirty="0" smtClean="0"/>
                        <a:t>Slide 5</a:t>
                      </a:r>
                      <a:endParaRPr lang="en-US" sz="1600" b="1" dirty="0"/>
                    </a:p>
                  </a:txBody>
                  <a:tcPr anchor="ctr"/>
                </a:tc>
                <a:tc>
                  <a:txBody>
                    <a:bodyPr/>
                    <a:lstStyle/>
                    <a:p>
                      <a:pPr marL="228600" marR="0" lvl="0" indent="0" algn="l" defTabSz="914400" rtl="0" eaLnBrk="1" fontAlgn="auto" latinLnBrk="0" hangingPunct="1">
                        <a:lnSpc>
                          <a:spcPct val="100000"/>
                        </a:lnSpc>
                        <a:spcBef>
                          <a:spcPts val="0"/>
                        </a:spcBef>
                        <a:spcAft>
                          <a:spcPts val="600"/>
                        </a:spcAft>
                        <a:buClrTx/>
                        <a:buSzTx/>
                        <a:buFont typeface="Wingdings 2" pitchFamily="18" charset="2"/>
                        <a:buNone/>
                        <a:tabLst/>
                        <a:defRPr/>
                      </a:pPr>
                      <a:r>
                        <a:rPr kumimoji="0" lang="en-US" sz="1600" b="0" i="1" u="none" strike="noStrike" kern="1200" cap="none" spc="0" normalizeH="0" baseline="0" dirty="0" smtClean="0">
                          <a:ln>
                            <a:noFill/>
                          </a:ln>
                          <a:solidFill>
                            <a:prstClr val="black"/>
                          </a:solidFill>
                          <a:effectLst/>
                          <a:uLnTx/>
                          <a:uFillTx/>
                          <a:latin typeface="+mn-lt"/>
                          <a:ea typeface="+mn-ea"/>
                          <a:cs typeface="+mn-cs"/>
                        </a:rPr>
                        <a:t>The LRV-17 long-range unmanned vessel from </a:t>
                      </a:r>
                      <a:r>
                        <a:rPr kumimoji="0" lang="en-US" sz="1600" b="0" i="1" u="none" strike="noStrike" kern="1200" cap="none" spc="0" normalizeH="0" baseline="0" dirty="0" err="1" smtClean="0">
                          <a:ln>
                            <a:noFill/>
                          </a:ln>
                          <a:solidFill>
                            <a:prstClr val="black"/>
                          </a:solidFill>
                          <a:effectLst/>
                          <a:uLnTx/>
                          <a:uFillTx/>
                          <a:latin typeface="+mn-lt"/>
                          <a:ea typeface="+mn-ea"/>
                          <a:cs typeface="+mn-cs"/>
                        </a:rPr>
                        <a:t>Zyvex</a:t>
                      </a:r>
                      <a:r>
                        <a:rPr kumimoji="0" lang="en-US" sz="1600" b="0" i="1" u="none" strike="noStrike" kern="1200" cap="none" spc="0" normalizeH="0" baseline="0" dirty="0" smtClean="0">
                          <a:ln>
                            <a:noFill/>
                          </a:ln>
                          <a:solidFill>
                            <a:prstClr val="black"/>
                          </a:solidFill>
                          <a:effectLst/>
                          <a:uLnTx/>
                          <a:uFillTx/>
                          <a:latin typeface="+mn-lt"/>
                          <a:ea typeface="+mn-ea"/>
                          <a:cs typeface="+mn-cs"/>
                        </a:rPr>
                        <a:t> Marine. [Online image]. 17 April 2016. &lt;http://www.azonano.com/article.aspx?ArticleID=3108&gt;</a:t>
                      </a:r>
                    </a:p>
                    <a:p>
                      <a:pPr marL="228600" marR="0" lvl="0" indent="0" algn="l" defTabSz="914400" rtl="0" eaLnBrk="1" fontAlgn="auto" latinLnBrk="0" hangingPunct="1">
                        <a:lnSpc>
                          <a:spcPct val="100000"/>
                        </a:lnSpc>
                        <a:spcBef>
                          <a:spcPts val="0"/>
                        </a:spcBef>
                        <a:spcAft>
                          <a:spcPts val="600"/>
                        </a:spcAft>
                        <a:buClrTx/>
                        <a:buSzTx/>
                        <a:buFont typeface="Wingdings 2" pitchFamily="18" charset="2"/>
                        <a:buNone/>
                        <a:tabLst/>
                        <a:defRPr/>
                      </a:pPr>
                      <a:r>
                        <a:rPr kumimoji="0" lang="en-US" sz="1600" b="0" i="1" u="none" strike="noStrike" kern="1200" cap="none" spc="0" normalizeH="0" baseline="0" dirty="0" err="1" smtClean="0">
                          <a:ln>
                            <a:noFill/>
                          </a:ln>
                          <a:solidFill>
                            <a:prstClr val="black"/>
                          </a:solidFill>
                          <a:effectLst/>
                          <a:uLnTx/>
                          <a:uFillTx/>
                          <a:latin typeface="+mn-lt"/>
                          <a:ea typeface="+mn-ea"/>
                          <a:cs typeface="+mn-cs"/>
                        </a:rPr>
                        <a:t>Velozzi’s</a:t>
                      </a:r>
                      <a:r>
                        <a:rPr kumimoji="0" lang="en-US" sz="1600" b="0" i="1" u="none" strike="noStrike" kern="1200" cap="none" spc="0" normalizeH="0" baseline="0" dirty="0" smtClean="0">
                          <a:ln>
                            <a:noFill/>
                          </a:ln>
                          <a:solidFill>
                            <a:prstClr val="black"/>
                          </a:solidFill>
                          <a:effectLst/>
                          <a:uLnTx/>
                          <a:uFillTx/>
                          <a:latin typeface="+mn-lt"/>
                          <a:ea typeface="+mn-ea"/>
                          <a:cs typeface="+mn-cs"/>
                        </a:rPr>
                        <a:t> Supercar. [Online image]. 17 April 2016. &lt;http://www.zyvextech.com/news/2010/03/positive-reinforcement-mechaniceal-engineering-magazine-march-2010-issue&gt;</a:t>
                      </a:r>
                    </a:p>
                  </a:txBody>
                  <a:tcPr marR="365760" marT="91440" marB="91440"/>
                </a:tc>
              </a:tr>
            </a:tbl>
          </a:graphicData>
        </a:graphic>
      </p:graphicFrame>
    </p:spTree>
    <p:extLst>
      <p:ext uri="{BB962C8B-B14F-4D97-AF65-F5344CB8AC3E}">
        <p14:creationId xmlns:p14="http://schemas.microsoft.com/office/powerpoint/2010/main" val="302428611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Image References</a:t>
            </a:r>
            <a:endParaRPr lang="en-US" dirty="0"/>
          </a:p>
        </p:txBody>
      </p:sp>
      <p:sp>
        <p:nvSpPr>
          <p:cNvPr id="3" name="Slide Number Placeholder 2"/>
          <p:cNvSpPr>
            <a:spLocks noGrp="1"/>
          </p:cNvSpPr>
          <p:nvPr>
            <p:ph type="sldNum" sz="quarter" idx="12"/>
          </p:nvPr>
        </p:nvSpPr>
        <p:spPr/>
        <p:txBody>
          <a:bodyPr/>
          <a:lstStyle/>
          <a:p>
            <a:fld id="{933591AE-FACB-47FB-8AAC-14349F9948F4}" type="slidenum">
              <a:rPr lang="en-US" smtClean="0"/>
              <a:t>15</a:t>
            </a:fld>
            <a:endParaRPr lang="en-US"/>
          </a:p>
        </p:txBody>
      </p:sp>
      <p:graphicFrame>
        <p:nvGraphicFramePr>
          <p:cNvPr id="7" name="Table Placeholder 6"/>
          <p:cNvGraphicFramePr>
            <a:graphicFrameLocks noGrp="1"/>
          </p:cNvGraphicFramePr>
          <p:nvPr>
            <p:ph type="tbl" sz="quarter" idx="13"/>
            <p:extLst>
              <p:ext uri="{D42A27DB-BD31-4B8C-83A1-F6EECF244321}">
                <p14:modId xmlns:p14="http://schemas.microsoft.com/office/powerpoint/2010/main" val="637107952"/>
              </p:ext>
            </p:extLst>
          </p:nvPr>
        </p:nvGraphicFramePr>
        <p:xfrm>
          <a:off x="0" y="1096963"/>
          <a:ext cx="9148314" cy="4358640"/>
        </p:xfrm>
        <a:graphic>
          <a:graphicData uri="http://schemas.openxmlformats.org/drawingml/2006/table">
            <a:tbl>
              <a:tblPr firstRow="1" bandRow="1">
                <a:tableStyleId>{69CF1AB2-1976-4502-BF36-3FF5EA218861}</a:tableStyleId>
              </a:tblPr>
              <a:tblGrid>
                <a:gridCol w="1680715"/>
                <a:gridCol w="7467599"/>
              </a:tblGrid>
              <a:tr h="0">
                <a:tc>
                  <a:txBody>
                    <a:bodyPr/>
                    <a:lstStyle/>
                    <a:p>
                      <a:pPr algn="ctr"/>
                      <a:r>
                        <a:rPr lang="en-US" sz="1600" b="1" dirty="0" smtClean="0"/>
                        <a:t>Slide 6</a:t>
                      </a:r>
                      <a:endParaRPr lang="en-US" sz="1600" b="1" dirty="0"/>
                    </a:p>
                  </a:txBody>
                  <a:tcPr anchor="ctr"/>
                </a:tc>
                <a:tc>
                  <a:txBody>
                    <a:bodyPr/>
                    <a:lstStyle/>
                    <a:p>
                      <a:pPr marL="228600" marR="0" lvl="0" indent="0" algn="l" defTabSz="914400" rtl="0" eaLnBrk="1" fontAlgn="auto" latinLnBrk="0" hangingPunct="1">
                        <a:lnSpc>
                          <a:spcPct val="100000"/>
                        </a:lnSpc>
                        <a:spcBef>
                          <a:spcPts val="0"/>
                        </a:spcBef>
                        <a:spcAft>
                          <a:spcPts val="600"/>
                        </a:spcAft>
                        <a:buClrTx/>
                        <a:buSzTx/>
                        <a:buFont typeface="Wingdings 2" pitchFamily="18" charset="2"/>
                        <a:buNone/>
                        <a:tabLst/>
                        <a:defRPr/>
                      </a:pPr>
                      <a:r>
                        <a:rPr kumimoji="0" lang="en-US" sz="1600" b="0" i="1" u="none" strike="noStrike" kern="1200" cap="none" spc="0" normalizeH="0" baseline="0" dirty="0" smtClean="0">
                          <a:ln>
                            <a:noFill/>
                          </a:ln>
                          <a:solidFill>
                            <a:prstClr val="black"/>
                          </a:solidFill>
                          <a:effectLst/>
                          <a:uLnTx/>
                          <a:uFillTx/>
                          <a:latin typeface="+mn-lt"/>
                          <a:ea typeface="+mn-ea"/>
                          <a:cs typeface="+mn-cs"/>
                        </a:rPr>
                        <a:t>14 nm Tri-Gate Transistor. [Online image]. 17 April 2016. &lt;http://www.intel.com/content/www/us/en/silicon-innovations/intel-14nm-technology.html&gt;</a:t>
                      </a:r>
                    </a:p>
                    <a:p>
                      <a:pPr marL="228600" marR="0" lvl="0" indent="0" algn="l" defTabSz="914400" rtl="0" eaLnBrk="1" fontAlgn="auto" latinLnBrk="0" hangingPunct="1">
                        <a:lnSpc>
                          <a:spcPct val="100000"/>
                        </a:lnSpc>
                        <a:spcBef>
                          <a:spcPts val="0"/>
                        </a:spcBef>
                        <a:spcAft>
                          <a:spcPts val="600"/>
                        </a:spcAft>
                        <a:buClrTx/>
                        <a:buSzTx/>
                        <a:buFont typeface="Wingdings 2" pitchFamily="18" charset="2"/>
                        <a:buNone/>
                        <a:tabLst/>
                        <a:defRPr/>
                      </a:pPr>
                      <a:r>
                        <a:rPr kumimoji="0" lang="en-US" sz="1600" b="0" i="1" u="none" strike="noStrike" kern="1200" cap="none" spc="0" normalizeH="0" baseline="0" dirty="0" smtClean="0">
                          <a:ln>
                            <a:noFill/>
                          </a:ln>
                          <a:solidFill>
                            <a:prstClr val="black"/>
                          </a:solidFill>
                          <a:effectLst/>
                          <a:uLnTx/>
                          <a:uFillTx/>
                          <a:latin typeface="+mn-lt"/>
                          <a:ea typeface="+mn-ea"/>
                          <a:cs typeface="+mn-cs"/>
                        </a:rPr>
                        <a:t>Moore’s Law. [Online image.] 17 April 2016. &lt;https://www.elektormagazine.com/articles/moores-law&gt;</a:t>
                      </a:r>
                    </a:p>
                  </a:txBody>
                  <a:tcPr marR="365760" marT="91440" marB="91440"/>
                </a:tc>
              </a:tr>
              <a:tr h="0">
                <a:tc>
                  <a:txBody>
                    <a:bodyPr/>
                    <a:lstStyle/>
                    <a:p>
                      <a:pPr algn="ctr"/>
                      <a:r>
                        <a:rPr lang="en-US" sz="1600" b="1" dirty="0" smtClean="0"/>
                        <a:t>Slide 7</a:t>
                      </a:r>
                      <a:endParaRPr lang="en-US" sz="1600" b="1" dirty="0"/>
                    </a:p>
                  </a:txBody>
                  <a:tcPr anchor="ctr"/>
                </a:tc>
                <a:tc>
                  <a:txBody>
                    <a:bodyPr/>
                    <a:lstStyle/>
                    <a:p>
                      <a:pPr marL="228600" marR="0" lvl="0" indent="0" algn="l" defTabSz="914400" rtl="0" eaLnBrk="1" fontAlgn="auto" latinLnBrk="0" hangingPunct="1">
                        <a:lnSpc>
                          <a:spcPct val="100000"/>
                        </a:lnSpc>
                        <a:spcBef>
                          <a:spcPts val="0"/>
                        </a:spcBef>
                        <a:spcAft>
                          <a:spcPts val="600"/>
                        </a:spcAft>
                        <a:buClrTx/>
                        <a:buSzTx/>
                        <a:buFont typeface="Wingdings 2" pitchFamily="18" charset="2"/>
                        <a:buNone/>
                        <a:tabLst/>
                        <a:defRPr/>
                      </a:pPr>
                      <a:r>
                        <a:rPr kumimoji="0" lang="en-US" sz="1600" b="0" i="1" u="none" strike="noStrike" kern="1200" cap="none" spc="0" normalizeH="0" baseline="0" dirty="0" smtClean="0">
                          <a:ln>
                            <a:noFill/>
                          </a:ln>
                          <a:solidFill>
                            <a:prstClr val="black"/>
                          </a:solidFill>
                          <a:effectLst/>
                          <a:uLnTx/>
                          <a:uFillTx/>
                          <a:latin typeface="+mn-lt"/>
                          <a:ea typeface="+mn-ea"/>
                          <a:cs typeface="+mn-cs"/>
                        </a:rPr>
                        <a:t>LED display vs OLED display. 17 April 2016. &lt;http://www.digitaltrends.com/home-theater/oled-vs-led-which-is-the-better-tv-technology/&gt;</a:t>
                      </a:r>
                    </a:p>
                    <a:p>
                      <a:pPr marL="228600" marR="0" lvl="0" indent="0" algn="l" defTabSz="914400" rtl="0" eaLnBrk="1" fontAlgn="auto" latinLnBrk="0" hangingPunct="1">
                        <a:lnSpc>
                          <a:spcPct val="100000"/>
                        </a:lnSpc>
                        <a:spcBef>
                          <a:spcPts val="0"/>
                        </a:spcBef>
                        <a:spcAft>
                          <a:spcPts val="600"/>
                        </a:spcAft>
                        <a:buClrTx/>
                        <a:buSzTx/>
                        <a:buFont typeface="Wingdings 2" pitchFamily="18" charset="2"/>
                        <a:buNone/>
                        <a:tabLst/>
                        <a:defRPr/>
                      </a:pPr>
                      <a:r>
                        <a:rPr kumimoji="0" lang="en-US" sz="1600" b="0" i="1" u="none" strike="noStrike" kern="1200" cap="none" spc="0" normalizeH="0" baseline="0" dirty="0" smtClean="0">
                          <a:ln>
                            <a:noFill/>
                          </a:ln>
                          <a:solidFill>
                            <a:prstClr val="black"/>
                          </a:solidFill>
                          <a:effectLst/>
                          <a:uLnTx/>
                          <a:uFillTx/>
                          <a:latin typeface="+mn-lt"/>
                          <a:ea typeface="+mn-ea"/>
                          <a:cs typeface="+mn-cs"/>
                        </a:rPr>
                        <a:t>Samsung unveils high-res cell-phone-sized flexible OLED display. [Online image]. 17 April 2016. &lt;http://www.laserfocusworld.com/articles/2010/11/samsung-unveils-high-res.html&gt;</a:t>
                      </a:r>
                    </a:p>
                  </a:txBody>
                  <a:tcPr marR="365760" marT="91440" marB="91440"/>
                </a:tc>
              </a:tr>
              <a:tr h="0">
                <a:tc>
                  <a:txBody>
                    <a:bodyPr/>
                    <a:lstStyle/>
                    <a:p>
                      <a:pPr algn="ctr"/>
                      <a:r>
                        <a:rPr lang="en-US" sz="1600" b="1" dirty="0" smtClean="0"/>
                        <a:t>Slide 8</a:t>
                      </a:r>
                      <a:endParaRPr lang="en-US" sz="1600" b="1" dirty="0"/>
                    </a:p>
                  </a:txBody>
                  <a:tcPr anchor="ctr"/>
                </a:tc>
                <a:tc>
                  <a:txBody>
                    <a:bodyPr/>
                    <a:lstStyle/>
                    <a:p>
                      <a:pPr marL="228600" marR="0" lvl="0" indent="0" algn="l" defTabSz="914400" rtl="0" eaLnBrk="1" fontAlgn="auto" latinLnBrk="0" hangingPunct="1">
                        <a:lnSpc>
                          <a:spcPct val="100000"/>
                        </a:lnSpc>
                        <a:spcBef>
                          <a:spcPts val="0"/>
                        </a:spcBef>
                        <a:spcAft>
                          <a:spcPts val="600"/>
                        </a:spcAft>
                        <a:buClrTx/>
                        <a:buSzTx/>
                        <a:buFont typeface="Wingdings 2" pitchFamily="18" charset="2"/>
                        <a:buNone/>
                        <a:tabLst/>
                        <a:defRPr/>
                      </a:pPr>
                      <a:r>
                        <a:rPr kumimoji="0" lang="en-US" sz="1600" b="0" i="1" u="none" strike="noStrike" kern="1200" cap="none" spc="0" normalizeH="0" baseline="0" dirty="0" smtClean="0">
                          <a:ln>
                            <a:noFill/>
                          </a:ln>
                          <a:solidFill>
                            <a:prstClr val="black"/>
                          </a:solidFill>
                          <a:effectLst/>
                          <a:uLnTx/>
                          <a:uFillTx/>
                          <a:latin typeface="+mn-lt"/>
                          <a:ea typeface="+mn-ea"/>
                          <a:cs typeface="+mn-cs"/>
                        </a:rPr>
                        <a:t>Amorphous Si Thin Film Solar Cell. [Online image] 17 April 2016. &lt;http://www.solar.kamtexindustries.com/Articles/types-of-commercial-solar-panels-and-their-structures/Thin-film-glass-laminated-Solar-panel.html&gt;</a:t>
                      </a:r>
                    </a:p>
                  </a:txBody>
                  <a:tcPr marR="365760" marT="91440" marB="91440"/>
                </a:tc>
              </a:tr>
            </a:tbl>
          </a:graphicData>
        </a:graphic>
      </p:graphicFrame>
    </p:spTree>
    <p:extLst>
      <p:ext uri="{BB962C8B-B14F-4D97-AF65-F5344CB8AC3E}">
        <p14:creationId xmlns:p14="http://schemas.microsoft.com/office/powerpoint/2010/main" val="215271374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Image References</a:t>
            </a:r>
            <a:endParaRPr lang="en-US" dirty="0"/>
          </a:p>
        </p:txBody>
      </p:sp>
      <p:sp>
        <p:nvSpPr>
          <p:cNvPr id="3" name="Slide Number Placeholder 2"/>
          <p:cNvSpPr>
            <a:spLocks noGrp="1"/>
          </p:cNvSpPr>
          <p:nvPr>
            <p:ph type="sldNum" sz="quarter" idx="12"/>
          </p:nvPr>
        </p:nvSpPr>
        <p:spPr/>
        <p:txBody>
          <a:bodyPr/>
          <a:lstStyle/>
          <a:p>
            <a:fld id="{933591AE-FACB-47FB-8AAC-14349F9948F4}" type="slidenum">
              <a:rPr lang="en-US" smtClean="0"/>
              <a:t>16</a:t>
            </a:fld>
            <a:endParaRPr lang="en-US"/>
          </a:p>
        </p:txBody>
      </p:sp>
      <p:graphicFrame>
        <p:nvGraphicFramePr>
          <p:cNvPr id="7" name="Table Placeholder 6"/>
          <p:cNvGraphicFramePr>
            <a:graphicFrameLocks noGrp="1"/>
          </p:cNvGraphicFramePr>
          <p:nvPr>
            <p:ph type="tbl" sz="quarter" idx="13"/>
            <p:extLst>
              <p:ext uri="{D42A27DB-BD31-4B8C-83A1-F6EECF244321}">
                <p14:modId xmlns:p14="http://schemas.microsoft.com/office/powerpoint/2010/main" val="3744591955"/>
              </p:ext>
            </p:extLst>
          </p:nvPr>
        </p:nvGraphicFramePr>
        <p:xfrm>
          <a:off x="0" y="1096963"/>
          <a:ext cx="9148314" cy="4434840"/>
        </p:xfrm>
        <a:graphic>
          <a:graphicData uri="http://schemas.openxmlformats.org/drawingml/2006/table">
            <a:tbl>
              <a:tblPr firstRow="1" bandRow="1">
                <a:tableStyleId>{69CF1AB2-1976-4502-BF36-3FF5EA218861}</a:tableStyleId>
              </a:tblPr>
              <a:tblGrid>
                <a:gridCol w="1680715"/>
                <a:gridCol w="7467599"/>
              </a:tblGrid>
              <a:tr h="0">
                <a:tc>
                  <a:txBody>
                    <a:bodyPr/>
                    <a:lstStyle/>
                    <a:p>
                      <a:pPr algn="ctr"/>
                      <a:r>
                        <a:rPr lang="en-US" sz="1600" b="1" dirty="0" smtClean="0"/>
                        <a:t>Slide 9</a:t>
                      </a:r>
                      <a:endParaRPr lang="en-US" sz="1600" b="1" dirty="0"/>
                    </a:p>
                  </a:txBody>
                  <a:tcPr anchor="ctr"/>
                </a:tc>
                <a:tc>
                  <a:txBody>
                    <a:bodyPr/>
                    <a:lstStyle/>
                    <a:p>
                      <a:pPr marL="228600" marR="0" lvl="0" indent="0" algn="l" defTabSz="914400" rtl="0" eaLnBrk="1" fontAlgn="auto" latinLnBrk="0" hangingPunct="1">
                        <a:lnSpc>
                          <a:spcPct val="100000"/>
                        </a:lnSpc>
                        <a:spcBef>
                          <a:spcPts val="0"/>
                        </a:spcBef>
                        <a:spcAft>
                          <a:spcPts val="600"/>
                        </a:spcAft>
                        <a:buClrTx/>
                        <a:buSzTx/>
                        <a:buFont typeface="Wingdings 2" pitchFamily="18" charset="2"/>
                        <a:buNone/>
                        <a:tabLst/>
                        <a:defRPr/>
                      </a:pPr>
                      <a:r>
                        <a:rPr kumimoji="0" lang="en-US" sz="1600" b="0" i="1" u="none" strike="noStrike" kern="1200" cap="none" spc="0" normalizeH="0" baseline="0" dirty="0" smtClean="0">
                          <a:ln>
                            <a:noFill/>
                          </a:ln>
                          <a:solidFill>
                            <a:prstClr val="black"/>
                          </a:solidFill>
                          <a:effectLst/>
                          <a:uLnTx/>
                          <a:uFillTx/>
                          <a:latin typeface="+mn-lt"/>
                          <a:ea typeface="+mn-ea"/>
                          <a:cs typeface="+mn-cs"/>
                        </a:rPr>
                        <a:t>DSSC diagram. [Online image]. 17 April 2016. &lt;http://www.chemphys.lu.se/research/projects/wholedssc/&gt;</a:t>
                      </a:r>
                    </a:p>
                    <a:p>
                      <a:pPr marL="228600" marR="0" lvl="0" indent="0" algn="l" defTabSz="914400" rtl="0" eaLnBrk="1" fontAlgn="auto" latinLnBrk="0" hangingPunct="1">
                        <a:lnSpc>
                          <a:spcPct val="100000"/>
                        </a:lnSpc>
                        <a:spcBef>
                          <a:spcPts val="0"/>
                        </a:spcBef>
                        <a:spcAft>
                          <a:spcPts val="600"/>
                        </a:spcAft>
                        <a:buClrTx/>
                        <a:buSzTx/>
                        <a:buFont typeface="Wingdings 2" pitchFamily="18" charset="2"/>
                        <a:buNone/>
                        <a:tabLst/>
                        <a:defRPr/>
                      </a:pPr>
                      <a:r>
                        <a:rPr kumimoji="0" lang="en-US" sz="1600" b="0" i="1" u="none" strike="noStrike" kern="1200" cap="none" spc="0" normalizeH="0" baseline="0" dirty="0" smtClean="0">
                          <a:ln>
                            <a:noFill/>
                          </a:ln>
                          <a:solidFill>
                            <a:prstClr val="black"/>
                          </a:solidFill>
                          <a:effectLst/>
                          <a:uLnTx/>
                          <a:uFillTx/>
                          <a:latin typeface="+mn-lt"/>
                          <a:ea typeface="+mn-ea"/>
                          <a:cs typeface="+mn-cs"/>
                        </a:rPr>
                        <a:t>Dye Sensitized Solar Cell Prototypes. [Online image]. 17 April 2016. &lt;http://www.emd-performance-materials.com/en/solar_and_energy/photovoltaics/dssc/dssc.html&gt;</a:t>
                      </a:r>
                    </a:p>
                  </a:txBody>
                  <a:tcPr marR="365760" marT="91440" marB="91440"/>
                </a:tc>
              </a:tr>
              <a:tr h="0">
                <a:tc>
                  <a:txBody>
                    <a:bodyPr/>
                    <a:lstStyle/>
                    <a:p>
                      <a:pPr algn="ctr"/>
                      <a:r>
                        <a:rPr lang="en-US" sz="1600" b="1" dirty="0" smtClean="0"/>
                        <a:t>Slide 10</a:t>
                      </a:r>
                      <a:endParaRPr lang="en-US" sz="1600" b="1" dirty="0"/>
                    </a:p>
                  </a:txBody>
                  <a:tcPr anchor="ctr"/>
                </a:tc>
                <a:tc>
                  <a:txBody>
                    <a:bodyPr/>
                    <a:lstStyle/>
                    <a:p>
                      <a:pPr marL="228600" marR="0" lvl="0" indent="0" algn="l" defTabSz="914400" rtl="0" eaLnBrk="1" fontAlgn="auto" latinLnBrk="0" hangingPunct="1">
                        <a:lnSpc>
                          <a:spcPct val="100000"/>
                        </a:lnSpc>
                        <a:spcBef>
                          <a:spcPts val="0"/>
                        </a:spcBef>
                        <a:spcAft>
                          <a:spcPts val="600"/>
                        </a:spcAft>
                        <a:buClrTx/>
                        <a:buSzTx/>
                        <a:buFont typeface="Wingdings 2" pitchFamily="18" charset="2"/>
                        <a:buNone/>
                        <a:tabLst/>
                        <a:defRPr/>
                      </a:pPr>
                      <a:r>
                        <a:rPr kumimoji="0" lang="en-US" sz="1600" b="0" i="1" u="none" strike="noStrike" kern="1200" cap="none" spc="0" normalizeH="0" baseline="0" dirty="0" smtClean="0">
                          <a:ln>
                            <a:noFill/>
                          </a:ln>
                          <a:solidFill>
                            <a:prstClr val="black"/>
                          </a:solidFill>
                          <a:effectLst/>
                          <a:uLnTx/>
                          <a:uFillTx/>
                          <a:latin typeface="+mn-lt"/>
                          <a:ea typeface="+mn-ea"/>
                          <a:cs typeface="+mn-cs"/>
                        </a:rPr>
                        <a:t>Quantum dot mouse. [Online image]. 17 April 2016. &lt;http://pubs.acs.org/cen/news/8229/8229qdots.html&gt;. </a:t>
                      </a:r>
                    </a:p>
                    <a:p>
                      <a:pPr marL="228600" marR="0" lvl="0" indent="0" algn="l" defTabSz="914400" rtl="0" eaLnBrk="1" fontAlgn="auto" latinLnBrk="0" hangingPunct="1">
                        <a:lnSpc>
                          <a:spcPct val="100000"/>
                        </a:lnSpc>
                        <a:spcBef>
                          <a:spcPts val="0"/>
                        </a:spcBef>
                        <a:spcAft>
                          <a:spcPts val="600"/>
                        </a:spcAft>
                        <a:buClrTx/>
                        <a:buSzTx/>
                        <a:buFont typeface="Wingdings 2" pitchFamily="18" charset="2"/>
                        <a:buNone/>
                        <a:tabLst/>
                        <a:defRPr/>
                      </a:pPr>
                      <a:r>
                        <a:rPr kumimoji="0" lang="en-US" sz="1600" b="0" i="1" u="none" strike="noStrike" kern="1200" cap="none" spc="0" normalizeH="0" baseline="0" dirty="0" smtClean="0">
                          <a:ln>
                            <a:noFill/>
                          </a:ln>
                          <a:solidFill>
                            <a:prstClr val="black"/>
                          </a:solidFill>
                          <a:effectLst/>
                          <a:uLnTx/>
                          <a:uFillTx/>
                          <a:latin typeface="+mn-lt"/>
                          <a:ea typeface="+mn-ea"/>
                          <a:cs typeface="+mn-cs"/>
                        </a:rPr>
                        <a:t>Smart Contact </a:t>
                      </a:r>
                      <a:r>
                        <a:rPr kumimoji="0" lang="en-US" sz="1600" b="0" i="1" u="none" strike="noStrike" kern="1200" cap="none" spc="0" normalizeH="0" baseline="0" dirty="0" err="1" smtClean="0">
                          <a:ln>
                            <a:noFill/>
                          </a:ln>
                          <a:solidFill>
                            <a:prstClr val="black"/>
                          </a:solidFill>
                          <a:effectLst/>
                          <a:uLnTx/>
                          <a:uFillTx/>
                          <a:latin typeface="+mn-lt"/>
                          <a:ea typeface="+mn-ea"/>
                          <a:cs typeface="+mn-cs"/>
                        </a:rPr>
                        <a:t>Lense</a:t>
                      </a:r>
                      <a:r>
                        <a:rPr kumimoji="0" lang="en-US" sz="1600" b="0" i="1" u="none" strike="noStrike" kern="1200" cap="none" spc="0" normalizeH="0" baseline="0" dirty="0" smtClean="0">
                          <a:ln>
                            <a:noFill/>
                          </a:ln>
                          <a:solidFill>
                            <a:prstClr val="black"/>
                          </a:solidFill>
                          <a:effectLst/>
                          <a:uLnTx/>
                          <a:uFillTx/>
                          <a:latin typeface="+mn-lt"/>
                          <a:ea typeface="+mn-ea"/>
                          <a:cs typeface="+mn-cs"/>
                        </a:rPr>
                        <a:t>. [Online image]. 17 April 2016. &lt;https://googleblog.blogspot.com/2014/01/introducing-our-smart-contact-lens.html&gt;</a:t>
                      </a:r>
                    </a:p>
                  </a:txBody>
                  <a:tcPr marR="365760" marT="91440" marB="91440"/>
                </a:tc>
              </a:tr>
              <a:tr h="0">
                <a:tc>
                  <a:txBody>
                    <a:bodyPr/>
                    <a:lstStyle/>
                    <a:p>
                      <a:pPr algn="ctr"/>
                      <a:r>
                        <a:rPr lang="en-US" sz="1600" b="1" dirty="0" smtClean="0"/>
                        <a:t>Slide 11</a:t>
                      </a:r>
                      <a:endParaRPr lang="en-US" sz="1600" b="1" dirty="0"/>
                    </a:p>
                  </a:txBody>
                  <a:tcPr anchor="ctr"/>
                </a:tc>
                <a:tc>
                  <a:txBody>
                    <a:bodyPr/>
                    <a:lstStyle/>
                    <a:p>
                      <a:pPr marL="228600" marR="0" lvl="0" indent="0" algn="l" defTabSz="914400" rtl="0" eaLnBrk="1" fontAlgn="auto" latinLnBrk="0" hangingPunct="1">
                        <a:lnSpc>
                          <a:spcPct val="100000"/>
                        </a:lnSpc>
                        <a:spcBef>
                          <a:spcPts val="0"/>
                        </a:spcBef>
                        <a:spcAft>
                          <a:spcPts val="600"/>
                        </a:spcAft>
                        <a:buClrTx/>
                        <a:buSzTx/>
                        <a:buFont typeface="Wingdings 2" pitchFamily="18" charset="2"/>
                        <a:buNone/>
                        <a:tabLst/>
                        <a:defRPr/>
                      </a:pPr>
                      <a:r>
                        <a:rPr kumimoji="0" lang="en-US" sz="1600" b="0" i="1" u="none" strike="noStrike" kern="1200" cap="none" spc="0" normalizeH="0" baseline="0" dirty="0" err="1" smtClean="0">
                          <a:ln>
                            <a:noFill/>
                          </a:ln>
                          <a:solidFill>
                            <a:prstClr val="black"/>
                          </a:solidFill>
                          <a:effectLst/>
                          <a:uLnTx/>
                          <a:uFillTx/>
                          <a:latin typeface="+mn-lt"/>
                          <a:ea typeface="+mn-ea"/>
                          <a:cs typeface="+mn-cs"/>
                        </a:rPr>
                        <a:t>Flouresence</a:t>
                      </a:r>
                      <a:r>
                        <a:rPr kumimoji="0" lang="en-US" sz="1600" b="0" i="1" u="none" strike="noStrike" kern="1200" cap="none" spc="0" normalizeH="0" baseline="0" dirty="0" smtClean="0">
                          <a:ln>
                            <a:noFill/>
                          </a:ln>
                          <a:solidFill>
                            <a:prstClr val="black"/>
                          </a:solidFill>
                          <a:effectLst/>
                          <a:uLnTx/>
                          <a:uFillTx/>
                          <a:latin typeface="+mn-lt"/>
                          <a:ea typeface="+mn-ea"/>
                          <a:cs typeface="+mn-cs"/>
                        </a:rPr>
                        <a:t> Activated Cell Sorter. [Online image]. 17 April 2016 &lt;http://www.nccs.res.in/facs.html&gt;</a:t>
                      </a:r>
                    </a:p>
                    <a:p>
                      <a:pPr marL="228600" marR="0" lvl="0" indent="0" algn="l" defTabSz="914400" rtl="0" eaLnBrk="1" fontAlgn="auto" latinLnBrk="0" hangingPunct="1">
                        <a:lnSpc>
                          <a:spcPct val="100000"/>
                        </a:lnSpc>
                        <a:spcBef>
                          <a:spcPts val="0"/>
                        </a:spcBef>
                        <a:spcAft>
                          <a:spcPts val="600"/>
                        </a:spcAft>
                        <a:buClrTx/>
                        <a:buSzTx/>
                        <a:buFont typeface="Wingdings 2" pitchFamily="18" charset="2"/>
                        <a:buNone/>
                        <a:tabLst/>
                        <a:defRPr/>
                      </a:pPr>
                      <a:r>
                        <a:rPr kumimoji="0" lang="en-US" sz="1600" b="0" i="1" u="none" strike="noStrike" kern="1200" cap="none" spc="0" normalizeH="0" baseline="0" dirty="0" smtClean="0">
                          <a:ln>
                            <a:noFill/>
                          </a:ln>
                          <a:solidFill>
                            <a:prstClr val="black"/>
                          </a:solidFill>
                          <a:effectLst/>
                          <a:uLnTx/>
                          <a:uFillTx/>
                          <a:latin typeface="+mn-lt"/>
                          <a:ea typeface="+mn-ea"/>
                          <a:cs typeface="+mn-cs"/>
                        </a:rPr>
                        <a:t>Lab on a Chip. {Online image]. 17 April 2016. &lt;http://www.medgadget.com/2011/07/powerful-new-lab-on-a-chip-device-could-redefine-genetic-analysis.html&gt;</a:t>
                      </a:r>
                    </a:p>
                  </a:txBody>
                  <a:tcPr marR="365760" marT="91440" marB="91440"/>
                </a:tc>
              </a:tr>
            </a:tbl>
          </a:graphicData>
        </a:graphic>
      </p:graphicFrame>
    </p:spTree>
    <p:extLst>
      <p:ext uri="{BB962C8B-B14F-4D97-AF65-F5344CB8AC3E}">
        <p14:creationId xmlns:p14="http://schemas.microsoft.com/office/powerpoint/2010/main" val="363577087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Image References</a:t>
            </a:r>
            <a:endParaRPr lang="en-US" dirty="0"/>
          </a:p>
        </p:txBody>
      </p:sp>
      <p:sp>
        <p:nvSpPr>
          <p:cNvPr id="3" name="Slide Number Placeholder 2"/>
          <p:cNvSpPr>
            <a:spLocks noGrp="1"/>
          </p:cNvSpPr>
          <p:nvPr>
            <p:ph type="sldNum" sz="quarter" idx="12"/>
          </p:nvPr>
        </p:nvSpPr>
        <p:spPr/>
        <p:txBody>
          <a:bodyPr/>
          <a:lstStyle/>
          <a:p>
            <a:fld id="{933591AE-FACB-47FB-8AAC-14349F9948F4}" type="slidenum">
              <a:rPr lang="en-US" smtClean="0"/>
              <a:t>17</a:t>
            </a:fld>
            <a:endParaRPr lang="en-US"/>
          </a:p>
        </p:txBody>
      </p:sp>
      <p:graphicFrame>
        <p:nvGraphicFramePr>
          <p:cNvPr id="5" name="Table Placeholder 6"/>
          <p:cNvGraphicFramePr>
            <a:graphicFrameLocks noGrp="1"/>
          </p:cNvGraphicFramePr>
          <p:nvPr>
            <p:ph type="tbl" sz="quarter" idx="13"/>
            <p:extLst>
              <p:ext uri="{D42A27DB-BD31-4B8C-83A1-F6EECF244321}">
                <p14:modId xmlns:p14="http://schemas.microsoft.com/office/powerpoint/2010/main" val="1177775870"/>
              </p:ext>
            </p:extLst>
          </p:nvPr>
        </p:nvGraphicFramePr>
        <p:xfrm>
          <a:off x="0" y="1096963"/>
          <a:ext cx="9148314" cy="1341120"/>
        </p:xfrm>
        <a:graphic>
          <a:graphicData uri="http://schemas.openxmlformats.org/drawingml/2006/table">
            <a:tbl>
              <a:tblPr firstRow="1" bandRow="1">
                <a:tableStyleId>{69CF1AB2-1976-4502-BF36-3FF5EA218861}</a:tableStyleId>
              </a:tblPr>
              <a:tblGrid>
                <a:gridCol w="1680715"/>
                <a:gridCol w="7467599"/>
              </a:tblGrid>
              <a:tr h="0">
                <a:tc>
                  <a:txBody>
                    <a:bodyPr/>
                    <a:lstStyle/>
                    <a:p>
                      <a:pPr algn="ctr"/>
                      <a:r>
                        <a:rPr lang="en-US" sz="1600" b="1" dirty="0" smtClean="0"/>
                        <a:t>Slide 12</a:t>
                      </a:r>
                      <a:endParaRPr lang="en-US" sz="1600" b="1" dirty="0"/>
                    </a:p>
                  </a:txBody>
                  <a:tcPr anchor="ctr"/>
                </a:tc>
                <a:tc>
                  <a:txBody>
                    <a:bodyPr/>
                    <a:lstStyle/>
                    <a:p>
                      <a:pPr marL="228600" marR="0" indent="0" algn="l" defTabSz="914400" rtl="0" eaLnBrk="1" fontAlgn="auto" latinLnBrk="0" hangingPunct="1">
                        <a:lnSpc>
                          <a:spcPct val="100000"/>
                        </a:lnSpc>
                        <a:spcBef>
                          <a:spcPts val="0"/>
                        </a:spcBef>
                        <a:spcAft>
                          <a:spcPts val="0"/>
                        </a:spcAft>
                        <a:buClrTx/>
                        <a:buSzTx/>
                        <a:buFontTx/>
                        <a:buNone/>
                        <a:tabLst/>
                        <a:defRPr/>
                      </a:pPr>
                      <a:r>
                        <a:rPr lang="en-US" sz="1600" b="0" i="1" dirty="0" smtClean="0"/>
                        <a:t>Milk</a:t>
                      </a:r>
                      <a:r>
                        <a:rPr lang="en-US" sz="1600" b="0" i="1" baseline="0" dirty="0" smtClean="0"/>
                        <a:t> cap sensor. </a:t>
                      </a:r>
                      <a:r>
                        <a:rPr lang="en-US" sz="1600" b="0" i="0" baseline="0" dirty="0" smtClean="0"/>
                        <a:t>[Online image.]</a:t>
                      </a:r>
                      <a:r>
                        <a:rPr lang="en-US" sz="1600" b="0" i="1" baseline="0" dirty="0" smtClean="0"/>
                        <a:t> </a:t>
                      </a:r>
                      <a:r>
                        <a:rPr lang="en-US" sz="1600" b="0" i="0" baseline="0" dirty="0" smtClean="0"/>
                        <a:t>24 April 2016. &lt;http://</a:t>
                      </a:r>
                      <a:r>
                        <a:rPr lang="en-US" sz="1600" b="0" i="0" baseline="0" smtClean="0"/>
                        <a:t>news.berkeley.edu/2015/07/20/3d-printed-electronic-smart-cap/&gt;</a:t>
                      </a:r>
                      <a:endParaRPr lang="en-US" sz="1600" b="0" i="0" baseline="0" dirty="0" smtClean="0"/>
                    </a:p>
                  </a:txBody>
                  <a:tcPr marR="365760" marT="91440" marB="91440"/>
                </a:tc>
              </a:tr>
              <a:tr h="0">
                <a:tc>
                  <a:txBody>
                    <a:bodyPr/>
                    <a:lstStyle/>
                    <a:p>
                      <a:pPr algn="ctr"/>
                      <a:r>
                        <a:rPr lang="en-US" sz="1600" b="1" dirty="0" smtClean="0"/>
                        <a:t>Slide 13</a:t>
                      </a:r>
                      <a:endParaRPr lang="en-US" sz="1600" b="1" dirty="0"/>
                    </a:p>
                  </a:txBody>
                  <a:tcPr anchor="ctr"/>
                </a:tc>
                <a:tc>
                  <a:txBody>
                    <a:bodyPr/>
                    <a:lstStyle/>
                    <a:p>
                      <a:pPr marL="228600" marR="0" indent="0" algn="l" defTabSz="914400" rtl="0" eaLnBrk="1" fontAlgn="auto" latinLnBrk="0" hangingPunct="1">
                        <a:lnSpc>
                          <a:spcPct val="100000"/>
                        </a:lnSpc>
                        <a:spcBef>
                          <a:spcPts val="0"/>
                        </a:spcBef>
                        <a:spcAft>
                          <a:spcPts val="0"/>
                        </a:spcAft>
                        <a:buClrTx/>
                        <a:buSzTx/>
                        <a:buFontTx/>
                        <a:buNone/>
                        <a:tabLst/>
                        <a:defRPr/>
                      </a:pPr>
                      <a:r>
                        <a:rPr lang="en-US" sz="1600" i="1" dirty="0" err="1" smtClean="0"/>
                        <a:t>Nanofood</a:t>
                      </a:r>
                      <a:r>
                        <a:rPr lang="en-US" sz="1600" i="1" baseline="0" dirty="0" smtClean="0"/>
                        <a:t> Applications. </a:t>
                      </a:r>
                      <a:r>
                        <a:rPr lang="en-US" sz="1600" i="0" baseline="0" dirty="0" smtClean="0"/>
                        <a:t>[Online image.] 24 April 2016. &lt;http://www.nanowerk.com/nanotechnology-in-food.php&gt; </a:t>
                      </a:r>
                      <a:endParaRPr lang="en-US" sz="1600" i="1" dirty="0" smtClean="0"/>
                    </a:p>
                  </a:txBody>
                  <a:tcPr marR="365760" marT="91440" marB="91440"/>
                </a:tc>
              </a:tr>
            </a:tbl>
          </a:graphicData>
        </a:graphic>
      </p:graphicFrame>
    </p:spTree>
    <p:extLst>
      <p:ext uri="{BB962C8B-B14F-4D97-AF65-F5344CB8AC3E}">
        <p14:creationId xmlns:p14="http://schemas.microsoft.com/office/powerpoint/2010/main" val="29815408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t>What fields use </a:t>
            </a:r>
            <a:r>
              <a:rPr lang="en-US" sz="3600" dirty="0" err="1"/>
              <a:t>nano</a:t>
            </a:r>
            <a:r>
              <a:rPr lang="en-US" sz="3600" dirty="0"/>
              <a:t>-enhanced products?</a:t>
            </a:r>
          </a:p>
        </p:txBody>
      </p:sp>
      <p:sp>
        <p:nvSpPr>
          <p:cNvPr id="4" name="Slide Number Placeholder 3"/>
          <p:cNvSpPr>
            <a:spLocks noGrp="1"/>
          </p:cNvSpPr>
          <p:nvPr>
            <p:ph type="sldNum" sz="quarter" idx="12"/>
          </p:nvPr>
        </p:nvSpPr>
        <p:spPr/>
        <p:txBody>
          <a:bodyPr/>
          <a:lstStyle/>
          <a:p>
            <a:fld id="{933591AE-FACB-47FB-8AAC-14349F9948F4}" type="slidenum">
              <a:rPr lang="en-US" smtClean="0"/>
              <a:t>2</a:t>
            </a:fld>
            <a:endParaRPr lang="en-US"/>
          </a:p>
        </p:txBody>
      </p:sp>
      <p:sp>
        <p:nvSpPr>
          <p:cNvPr id="6" name="Content Placeholder 4"/>
          <p:cNvSpPr>
            <a:spLocks noGrp="1"/>
          </p:cNvSpPr>
          <p:nvPr>
            <p:ph idx="1"/>
          </p:nvPr>
        </p:nvSpPr>
        <p:spPr/>
        <p:txBody>
          <a:bodyPr>
            <a:normAutofit/>
          </a:bodyPr>
          <a:lstStyle/>
          <a:p>
            <a:pPr>
              <a:spcBef>
                <a:spcPts val="250"/>
              </a:spcBef>
              <a:buClr>
                <a:srgbClr val="F07F09"/>
              </a:buClr>
              <a:buSzPct val="80000"/>
              <a:buFont typeface="Wingdings 2" pitchFamily="18" charset="2"/>
              <a:buChar char=""/>
            </a:pPr>
            <a:r>
              <a:rPr lang="en-US" sz="3200" dirty="0" smtClean="0">
                <a:solidFill>
                  <a:srgbClr val="000000"/>
                </a:solidFill>
                <a:ea typeface="Verdana" pitchFamily="34" charset="0"/>
                <a:cs typeface="Verdana" pitchFamily="34" charset="0"/>
              </a:rPr>
              <a:t> Cosmetics</a:t>
            </a:r>
          </a:p>
          <a:p>
            <a:pPr>
              <a:spcBef>
                <a:spcPts val="250"/>
              </a:spcBef>
              <a:buClr>
                <a:srgbClr val="F07F09"/>
              </a:buClr>
              <a:buSzPct val="80000"/>
              <a:buFont typeface="Wingdings 2" pitchFamily="18" charset="2"/>
              <a:buChar char=""/>
            </a:pPr>
            <a:r>
              <a:rPr lang="en-US" sz="3200" dirty="0" smtClean="0">
                <a:solidFill>
                  <a:srgbClr val="000000"/>
                </a:solidFill>
                <a:ea typeface="Verdana" pitchFamily="34" charset="0"/>
                <a:cs typeface="Verdana" pitchFamily="34" charset="0"/>
              </a:rPr>
              <a:t> Textiles</a:t>
            </a:r>
          </a:p>
          <a:p>
            <a:pPr>
              <a:spcBef>
                <a:spcPts val="250"/>
              </a:spcBef>
              <a:buClr>
                <a:srgbClr val="F07F09"/>
              </a:buClr>
              <a:buSzPct val="80000"/>
              <a:buFont typeface="Wingdings 2" pitchFamily="18" charset="2"/>
              <a:buChar char=""/>
            </a:pPr>
            <a:r>
              <a:rPr lang="en-US" sz="3200" dirty="0">
                <a:solidFill>
                  <a:srgbClr val="000000"/>
                </a:solidFill>
                <a:ea typeface="Verdana" pitchFamily="34" charset="0"/>
                <a:cs typeface="Verdana" pitchFamily="34" charset="0"/>
              </a:rPr>
              <a:t> </a:t>
            </a:r>
            <a:r>
              <a:rPr lang="en-US" sz="3200" dirty="0" smtClean="0">
                <a:solidFill>
                  <a:srgbClr val="000000"/>
                </a:solidFill>
                <a:ea typeface="Verdana" pitchFamily="34" charset="0"/>
                <a:cs typeface="Verdana" pitchFamily="34" charset="0"/>
              </a:rPr>
              <a:t>Electronics</a:t>
            </a:r>
          </a:p>
          <a:p>
            <a:pPr>
              <a:spcBef>
                <a:spcPts val="250"/>
              </a:spcBef>
              <a:buClr>
                <a:srgbClr val="F07F09"/>
              </a:buClr>
              <a:buSzPct val="80000"/>
              <a:buFont typeface="Wingdings 2" pitchFamily="18" charset="2"/>
              <a:buChar char=""/>
            </a:pPr>
            <a:r>
              <a:rPr lang="en-US" sz="3200" dirty="0" smtClean="0">
                <a:solidFill>
                  <a:srgbClr val="000000"/>
                </a:solidFill>
                <a:ea typeface="Verdana" pitchFamily="34" charset="0"/>
                <a:cs typeface="Verdana" pitchFamily="34" charset="0"/>
              </a:rPr>
              <a:t> Food</a:t>
            </a:r>
          </a:p>
          <a:p>
            <a:pPr>
              <a:spcBef>
                <a:spcPts val="250"/>
              </a:spcBef>
              <a:buClr>
                <a:srgbClr val="F07F09"/>
              </a:buClr>
              <a:buSzPct val="80000"/>
              <a:buFont typeface="Wingdings 2" pitchFamily="18" charset="2"/>
              <a:buChar char=""/>
            </a:pPr>
            <a:r>
              <a:rPr lang="en-US" sz="3200" dirty="0">
                <a:solidFill>
                  <a:srgbClr val="000000"/>
                </a:solidFill>
                <a:ea typeface="Verdana" pitchFamily="34" charset="0"/>
                <a:cs typeface="Verdana" pitchFamily="34" charset="0"/>
              </a:rPr>
              <a:t> </a:t>
            </a:r>
            <a:r>
              <a:rPr lang="en-US" sz="3200" dirty="0" smtClean="0">
                <a:solidFill>
                  <a:srgbClr val="000000"/>
                </a:solidFill>
                <a:ea typeface="Verdana" pitchFamily="34" charset="0"/>
                <a:cs typeface="Verdana" pitchFamily="34" charset="0"/>
              </a:rPr>
              <a:t>Sporting equipment</a:t>
            </a:r>
          </a:p>
          <a:p>
            <a:pPr>
              <a:spcBef>
                <a:spcPts val="250"/>
              </a:spcBef>
              <a:buClr>
                <a:srgbClr val="F07F09"/>
              </a:buClr>
              <a:buSzPct val="80000"/>
              <a:buFont typeface="Wingdings 2" pitchFamily="18" charset="2"/>
              <a:buChar char=""/>
            </a:pPr>
            <a:r>
              <a:rPr lang="en-US" sz="3200" dirty="0" smtClean="0">
                <a:solidFill>
                  <a:srgbClr val="000000"/>
                </a:solidFill>
                <a:ea typeface="Verdana" pitchFamily="34" charset="0"/>
                <a:cs typeface="Verdana" pitchFamily="34" charset="0"/>
              </a:rPr>
              <a:t> ….and more!</a:t>
            </a:r>
            <a:endParaRPr lang="en-US" sz="3200" dirty="0">
              <a:solidFill>
                <a:srgbClr val="000000"/>
              </a:solidFill>
              <a:ea typeface="Verdana" pitchFamily="34" charset="0"/>
              <a:cs typeface="Verdana" pitchFamily="34" charset="0"/>
            </a:endParaRPr>
          </a:p>
        </p:txBody>
      </p:sp>
    </p:spTree>
    <p:extLst>
      <p:ext uri="{BB962C8B-B14F-4D97-AF65-F5344CB8AC3E}">
        <p14:creationId xmlns:p14="http://schemas.microsoft.com/office/powerpoint/2010/main" val="217860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Materials</a:t>
            </a:r>
            <a:endParaRPr lang="en-US" dirty="0"/>
          </a:p>
        </p:txBody>
      </p:sp>
      <p:sp>
        <p:nvSpPr>
          <p:cNvPr id="4" name="Slide Number Placeholder 3"/>
          <p:cNvSpPr>
            <a:spLocks noGrp="1"/>
          </p:cNvSpPr>
          <p:nvPr>
            <p:ph type="sldNum" sz="quarter" idx="12"/>
          </p:nvPr>
        </p:nvSpPr>
        <p:spPr/>
        <p:txBody>
          <a:bodyPr/>
          <a:lstStyle/>
          <a:p>
            <a:fld id="{933591AE-FACB-47FB-8AAC-14349F9948F4}" type="slidenum">
              <a:rPr lang="en-US" smtClean="0"/>
              <a:t>3</a:t>
            </a:fld>
            <a:endParaRPr lang="en-US"/>
          </a:p>
        </p:txBody>
      </p:sp>
      <p:sp>
        <p:nvSpPr>
          <p:cNvPr id="5" name="Content Placeholder 4"/>
          <p:cNvSpPr>
            <a:spLocks noGrp="1"/>
          </p:cNvSpPr>
          <p:nvPr>
            <p:ph idx="1"/>
          </p:nvPr>
        </p:nvSpPr>
        <p:spPr>
          <a:xfrm>
            <a:off x="0" y="1097280"/>
            <a:ext cx="9144000" cy="4144963"/>
          </a:xfrm>
        </p:spPr>
        <p:txBody>
          <a:bodyPr/>
          <a:lstStyle/>
          <a:p>
            <a:pPr>
              <a:spcBef>
                <a:spcPts val="250"/>
              </a:spcBef>
              <a:buClr>
                <a:srgbClr val="F07F09"/>
              </a:buClr>
              <a:buSzPct val="80000"/>
              <a:buFont typeface="Wingdings 2" pitchFamily="18" charset="2"/>
              <a:buChar char=""/>
            </a:pPr>
            <a:r>
              <a:rPr lang="en-US" sz="2600" dirty="0" smtClean="0">
                <a:solidFill>
                  <a:srgbClr val="000000"/>
                </a:solidFill>
                <a:ea typeface="Verdana" pitchFamily="34" charset="0"/>
                <a:cs typeface="Verdana" pitchFamily="34" charset="0"/>
              </a:rPr>
              <a:t> </a:t>
            </a:r>
            <a:r>
              <a:rPr lang="en-US" sz="2600" dirty="0" err="1" smtClean="0">
                <a:solidFill>
                  <a:srgbClr val="000000"/>
                </a:solidFill>
                <a:ea typeface="Verdana" pitchFamily="34" charset="0"/>
                <a:cs typeface="Verdana" pitchFamily="34" charset="0"/>
              </a:rPr>
              <a:t>Nano</a:t>
            </a:r>
            <a:r>
              <a:rPr lang="en-US" sz="2600" dirty="0" smtClean="0">
                <a:solidFill>
                  <a:srgbClr val="000000"/>
                </a:solidFill>
                <a:ea typeface="Verdana" pitchFamily="34" charset="0"/>
                <a:cs typeface="Verdana" pitchFamily="34" charset="0"/>
              </a:rPr>
              <a:t>-coated </a:t>
            </a:r>
            <a:r>
              <a:rPr lang="en-US" sz="2600" dirty="0">
                <a:solidFill>
                  <a:srgbClr val="000000"/>
                </a:solidFill>
                <a:ea typeface="Verdana" pitchFamily="34" charset="0"/>
                <a:cs typeface="Verdana" pitchFamily="34" charset="0"/>
              </a:rPr>
              <a:t>fibers</a:t>
            </a:r>
          </a:p>
          <a:p>
            <a:pPr lvl="1">
              <a:spcBef>
                <a:spcPts val="250"/>
              </a:spcBef>
              <a:buClr>
                <a:srgbClr val="F07F09"/>
              </a:buClr>
              <a:buFont typeface="Verdana" pitchFamily="34" charset="0"/>
              <a:buChar char="◦"/>
            </a:pPr>
            <a:r>
              <a:rPr lang="en-US" sz="2200" dirty="0">
                <a:solidFill>
                  <a:srgbClr val="000000"/>
                </a:solidFill>
                <a:ea typeface="Verdana" pitchFamily="34" charset="0"/>
                <a:cs typeface="Verdana" pitchFamily="34" charset="0"/>
              </a:rPr>
              <a:t>Water &amp; stain resistant</a:t>
            </a:r>
          </a:p>
          <a:p>
            <a:pPr lvl="1">
              <a:spcBef>
                <a:spcPts val="250"/>
              </a:spcBef>
              <a:buClr>
                <a:srgbClr val="F07F09"/>
              </a:buClr>
              <a:buFont typeface="Verdana" pitchFamily="34" charset="0"/>
              <a:buChar char="◦"/>
            </a:pPr>
            <a:r>
              <a:rPr lang="en-US" sz="2200" dirty="0">
                <a:solidFill>
                  <a:srgbClr val="000000"/>
                </a:solidFill>
                <a:ea typeface="Verdana" pitchFamily="34" charset="0"/>
                <a:cs typeface="Verdana" pitchFamily="34" charset="0"/>
              </a:rPr>
              <a:t>Antibacterial</a:t>
            </a:r>
          </a:p>
          <a:p>
            <a:pPr>
              <a:spcAft>
                <a:spcPts val="1425"/>
              </a:spcAft>
            </a:pPr>
            <a:endParaRPr lang="en-US" sz="200" dirty="0">
              <a:solidFill>
                <a:srgbClr val="000000"/>
              </a:solidFill>
              <a:ea typeface="Verdana" pitchFamily="34" charset="0"/>
              <a:cs typeface="Verdana" pitchFamily="34" charset="0"/>
            </a:endParaRPr>
          </a:p>
          <a:p>
            <a:pPr>
              <a:spcBef>
                <a:spcPts val="250"/>
              </a:spcBef>
              <a:buClr>
                <a:srgbClr val="F07F09"/>
              </a:buClr>
              <a:buSzPct val="80000"/>
              <a:buFont typeface="Wingdings 2" pitchFamily="18" charset="2"/>
              <a:buChar char=""/>
            </a:pPr>
            <a:r>
              <a:rPr lang="en-US" sz="2600" dirty="0">
                <a:solidFill>
                  <a:srgbClr val="000000"/>
                </a:solidFill>
                <a:ea typeface="Verdana" pitchFamily="34" charset="0"/>
                <a:cs typeface="Verdana" pitchFamily="34" charset="0"/>
              </a:rPr>
              <a:t> </a:t>
            </a:r>
            <a:r>
              <a:rPr lang="en-US" sz="2600" dirty="0" smtClean="0">
                <a:solidFill>
                  <a:srgbClr val="000000"/>
                </a:solidFill>
                <a:ea typeface="Verdana" pitchFamily="34" charset="0"/>
                <a:cs typeface="Verdana" pitchFamily="34" charset="0"/>
              </a:rPr>
              <a:t>Guitar</a:t>
            </a:r>
            <a:r>
              <a:rPr lang="en-US" sz="2600" dirty="0" smtClean="0">
                <a:solidFill>
                  <a:srgbClr val="000000"/>
                </a:solidFill>
                <a:ea typeface="Verdana" pitchFamily="34" charset="0"/>
                <a:cs typeface="Verdana" pitchFamily="34" charset="0"/>
              </a:rPr>
              <a:t> </a:t>
            </a:r>
            <a:r>
              <a:rPr lang="en-US" sz="2600" dirty="0">
                <a:solidFill>
                  <a:srgbClr val="000000"/>
                </a:solidFill>
                <a:ea typeface="Verdana" pitchFamily="34" charset="0"/>
                <a:cs typeface="Verdana" pitchFamily="34" charset="0"/>
              </a:rPr>
              <a:t>strings</a:t>
            </a:r>
          </a:p>
          <a:p>
            <a:pPr lvl="1">
              <a:spcBef>
                <a:spcPts val="250"/>
              </a:spcBef>
              <a:buClr>
                <a:srgbClr val="F07F09"/>
              </a:buClr>
              <a:buFont typeface="Verdana" pitchFamily="34" charset="0"/>
              <a:buChar char="◦"/>
            </a:pPr>
            <a:r>
              <a:rPr lang="en-US" sz="2200" dirty="0">
                <a:solidFill>
                  <a:srgbClr val="000000"/>
                </a:solidFill>
                <a:ea typeface="Verdana" pitchFamily="34" charset="0"/>
                <a:cs typeface="Verdana" pitchFamily="34" charset="0"/>
              </a:rPr>
              <a:t>Feels like non-coated </a:t>
            </a:r>
          </a:p>
          <a:p>
            <a:pPr lvl="1">
              <a:spcBef>
                <a:spcPts val="250"/>
              </a:spcBef>
              <a:buClr>
                <a:srgbClr val="F07F09"/>
              </a:buClr>
              <a:buFont typeface="Verdana" pitchFamily="34" charset="0"/>
              <a:buChar char="◦"/>
            </a:pPr>
            <a:r>
              <a:rPr lang="en-US" sz="2200" dirty="0">
                <a:solidFill>
                  <a:srgbClr val="000000"/>
                </a:solidFill>
                <a:ea typeface="Verdana" pitchFamily="34" charset="0"/>
                <a:cs typeface="Verdana" pitchFamily="34" charset="0"/>
              </a:rPr>
              <a:t>Coated to improve strength</a:t>
            </a:r>
          </a:p>
          <a:p>
            <a:pPr>
              <a:spcAft>
                <a:spcPts val="1425"/>
              </a:spcAft>
            </a:pPr>
            <a:endParaRPr lang="en-US" sz="200" dirty="0">
              <a:solidFill>
                <a:srgbClr val="000000"/>
              </a:solidFill>
              <a:ea typeface="Verdana" pitchFamily="34" charset="0"/>
              <a:cs typeface="Verdana" pitchFamily="34" charset="0"/>
            </a:endParaRPr>
          </a:p>
          <a:p>
            <a:pPr>
              <a:spcBef>
                <a:spcPts val="250"/>
              </a:spcBef>
              <a:buClr>
                <a:srgbClr val="F07F09"/>
              </a:buClr>
              <a:buSzPct val="80000"/>
              <a:buFont typeface="Wingdings 2" pitchFamily="18" charset="2"/>
              <a:buChar char=""/>
            </a:pPr>
            <a:r>
              <a:rPr lang="en-US" sz="2600" dirty="0">
                <a:solidFill>
                  <a:srgbClr val="000000"/>
                </a:solidFill>
                <a:ea typeface="Verdana" pitchFamily="34" charset="0"/>
                <a:cs typeface="Verdana" pitchFamily="34" charset="0"/>
              </a:rPr>
              <a:t> Sunscreen</a:t>
            </a:r>
          </a:p>
          <a:p>
            <a:pPr lvl="1">
              <a:spcBef>
                <a:spcPts val="250"/>
              </a:spcBef>
              <a:buClr>
                <a:srgbClr val="F07F09"/>
              </a:buClr>
              <a:buFont typeface="Verdana" pitchFamily="34" charset="0"/>
              <a:buChar char="◦"/>
            </a:pPr>
            <a:r>
              <a:rPr lang="en-US" sz="2200" dirty="0">
                <a:solidFill>
                  <a:srgbClr val="000000"/>
                </a:solidFill>
                <a:ea typeface="Verdana" pitchFamily="34" charset="0"/>
                <a:cs typeface="Verdana" pitchFamily="34" charset="0"/>
              </a:rPr>
              <a:t>Better UV protection</a:t>
            </a:r>
          </a:p>
          <a:p>
            <a:pPr lvl="1">
              <a:spcBef>
                <a:spcPts val="250"/>
              </a:spcBef>
              <a:buClr>
                <a:srgbClr val="F07F09"/>
              </a:buClr>
              <a:buFont typeface="Verdana" pitchFamily="34" charset="0"/>
              <a:buChar char="◦"/>
            </a:pPr>
            <a:r>
              <a:rPr lang="en-US" sz="2200" dirty="0">
                <a:solidFill>
                  <a:srgbClr val="000000"/>
                </a:solidFill>
                <a:ea typeface="Verdana" pitchFamily="34" charset="0"/>
                <a:cs typeface="Verdana" pitchFamily="34" charset="0"/>
              </a:rPr>
              <a:t>Water resistant</a:t>
            </a:r>
          </a:p>
          <a:p>
            <a:pPr lvl="1">
              <a:spcBef>
                <a:spcPts val="250"/>
              </a:spcBef>
              <a:buClr>
                <a:srgbClr val="F07F09"/>
              </a:buClr>
              <a:buFont typeface="Verdana" pitchFamily="34" charset="0"/>
              <a:buChar char="◦"/>
            </a:pPr>
            <a:r>
              <a:rPr lang="en-US" sz="2200" dirty="0">
                <a:solidFill>
                  <a:srgbClr val="000000"/>
                </a:solidFill>
                <a:ea typeface="Verdana" pitchFamily="34" charset="0"/>
                <a:cs typeface="Verdana" pitchFamily="34" charset="0"/>
              </a:rPr>
              <a:t>Transparent!</a:t>
            </a:r>
          </a:p>
        </p:txBody>
      </p:sp>
      <p:pic>
        <p:nvPicPr>
          <p:cNvPr id="6"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21137" y="1333500"/>
            <a:ext cx="2514600" cy="20955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36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553200" y="1844675"/>
            <a:ext cx="2327189" cy="1076325"/>
          </a:xfrm>
          <a:prstGeom prst="rect">
            <a:avLst/>
          </a:prstGeom>
        </p:spPr>
      </p:pic>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689927" y="3481681"/>
            <a:ext cx="3609889" cy="2973752"/>
          </a:xfrm>
          <a:prstGeom prst="rect">
            <a:avLst/>
          </a:prstGeom>
        </p:spPr>
      </p:pic>
    </p:spTree>
    <p:extLst>
      <p:ext uri="{BB962C8B-B14F-4D97-AF65-F5344CB8AC3E}">
        <p14:creationId xmlns:p14="http://schemas.microsoft.com/office/powerpoint/2010/main" val="20738104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Sporting Goods</a:t>
            </a:r>
            <a:endParaRPr lang="en-US" dirty="0"/>
          </a:p>
        </p:txBody>
      </p:sp>
      <p:sp>
        <p:nvSpPr>
          <p:cNvPr id="3" name="Content Placeholder 2"/>
          <p:cNvSpPr>
            <a:spLocks noGrp="1"/>
          </p:cNvSpPr>
          <p:nvPr>
            <p:ph idx="1"/>
          </p:nvPr>
        </p:nvSpPr>
        <p:spPr/>
        <p:txBody>
          <a:bodyPr/>
          <a:lstStyle/>
          <a:p>
            <a:pPr>
              <a:spcBef>
                <a:spcPts val="250"/>
              </a:spcBef>
              <a:buClr>
                <a:srgbClr val="F07F09"/>
              </a:buClr>
              <a:buSzPct val="80000"/>
              <a:buFont typeface="Wingdings 2" pitchFamily="18" charset="2"/>
              <a:buChar char=""/>
            </a:pPr>
            <a:r>
              <a:rPr lang="en-US" sz="2600" dirty="0" smtClean="0">
                <a:solidFill>
                  <a:srgbClr val="000000"/>
                </a:solidFill>
                <a:ea typeface="Verdana" pitchFamily="34" charset="0"/>
                <a:cs typeface="Verdana" pitchFamily="34" charset="0"/>
              </a:rPr>
              <a:t>Composites can make materials lighter and stronger</a:t>
            </a:r>
            <a:endParaRPr lang="en-US" sz="2600" dirty="0">
              <a:solidFill>
                <a:srgbClr val="000000"/>
              </a:solidFill>
              <a:ea typeface="Verdana" pitchFamily="34" charset="0"/>
              <a:cs typeface="Verdana" pitchFamily="34" charset="0"/>
            </a:endParaRPr>
          </a:p>
          <a:p>
            <a:pPr lvl="1">
              <a:spcBef>
                <a:spcPts val="250"/>
              </a:spcBef>
              <a:buClr>
                <a:srgbClr val="F07F09"/>
              </a:buClr>
              <a:buFont typeface="Verdana" pitchFamily="34" charset="0"/>
              <a:buChar char="◦"/>
            </a:pPr>
            <a:r>
              <a:rPr lang="en-US" sz="2200" dirty="0" smtClean="0">
                <a:solidFill>
                  <a:srgbClr val="000000"/>
                </a:solidFill>
                <a:ea typeface="Verdana" pitchFamily="34" charset="0"/>
                <a:cs typeface="Verdana" pitchFamily="34" charset="0"/>
              </a:rPr>
              <a:t>Carbon (nanotubes and graphene)</a:t>
            </a:r>
            <a:endParaRPr lang="en-US" sz="2200" dirty="0">
              <a:solidFill>
                <a:srgbClr val="000000"/>
              </a:solidFill>
              <a:ea typeface="Verdana" pitchFamily="34" charset="0"/>
              <a:cs typeface="Verdana" pitchFamily="34" charset="0"/>
            </a:endParaRPr>
          </a:p>
          <a:p>
            <a:pPr lvl="1">
              <a:spcBef>
                <a:spcPts val="250"/>
              </a:spcBef>
              <a:buClr>
                <a:srgbClr val="F07F09"/>
              </a:buClr>
              <a:buFont typeface="Verdana" pitchFamily="34" charset="0"/>
              <a:buChar char="◦"/>
            </a:pPr>
            <a:r>
              <a:rPr lang="en-US" sz="2200" dirty="0" smtClean="0">
                <a:solidFill>
                  <a:srgbClr val="000000"/>
                </a:solidFill>
                <a:ea typeface="Verdana" pitchFamily="34" charset="0"/>
                <a:cs typeface="Verdana" pitchFamily="34" charset="0"/>
              </a:rPr>
              <a:t>SiO</a:t>
            </a:r>
            <a:r>
              <a:rPr lang="en-US" sz="2200" baseline="-25000" dirty="0" smtClean="0">
                <a:solidFill>
                  <a:srgbClr val="000000"/>
                </a:solidFill>
                <a:ea typeface="Verdana" pitchFamily="34" charset="0"/>
                <a:cs typeface="Verdana" pitchFamily="34" charset="0"/>
              </a:rPr>
              <a:t>2</a:t>
            </a:r>
            <a:r>
              <a:rPr lang="en-US" sz="2200" dirty="0" smtClean="0">
                <a:solidFill>
                  <a:srgbClr val="000000"/>
                </a:solidFill>
                <a:ea typeface="Verdana" pitchFamily="34" charset="0"/>
                <a:cs typeface="Verdana" pitchFamily="34" charset="0"/>
              </a:rPr>
              <a:t> nanoparticles</a:t>
            </a:r>
            <a:endParaRPr lang="en-US" sz="2200" dirty="0">
              <a:solidFill>
                <a:srgbClr val="000000"/>
              </a:solidFill>
              <a:ea typeface="Verdana" pitchFamily="34" charset="0"/>
              <a:cs typeface="Verdana" pitchFamily="34" charset="0"/>
            </a:endParaRPr>
          </a:p>
          <a:p>
            <a:pPr>
              <a:spcAft>
                <a:spcPts val="1425"/>
              </a:spcAft>
            </a:pPr>
            <a:endParaRPr lang="en-US" sz="200" dirty="0">
              <a:solidFill>
                <a:srgbClr val="000000"/>
              </a:solidFill>
              <a:ea typeface="Verdana" pitchFamily="34" charset="0"/>
              <a:cs typeface="Verdana" pitchFamily="34" charset="0"/>
            </a:endParaRPr>
          </a:p>
          <a:p>
            <a:pPr>
              <a:spcBef>
                <a:spcPts val="250"/>
              </a:spcBef>
              <a:buClr>
                <a:srgbClr val="F07F09"/>
              </a:buClr>
              <a:buSzPct val="80000"/>
              <a:buFont typeface="Wingdings 2" pitchFamily="18" charset="2"/>
              <a:buChar char=""/>
            </a:pPr>
            <a:endParaRPr lang="en-US" dirty="0"/>
          </a:p>
        </p:txBody>
      </p:sp>
      <p:sp>
        <p:nvSpPr>
          <p:cNvPr id="4" name="Slide Number Placeholder 3"/>
          <p:cNvSpPr>
            <a:spLocks noGrp="1"/>
          </p:cNvSpPr>
          <p:nvPr>
            <p:ph type="sldNum" sz="quarter" idx="12"/>
          </p:nvPr>
        </p:nvSpPr>
        <p:spPr/>
        <p:txBody>
          <a:bodyPr/>
          <a:lstStyle/>
          <a:p>
            <a:fld id="{933591AE-FACB-47FB-8AAC-14349F9948F4}" type="slidenum">
              <a:rPr lang="en-US" smtClean="0"/>
              <a:t>4</a:t>
            </a:fld>
            <a:endParaRPr lang="en-US"/>
          </a:p>
        </p:txBody>
      </p:sp>
      <p:pic>
        <p:nvPicPr>
          <p:cNvPr id="5" name="Picture 4"/>
          <p:cNvPicPr>
            <a:picLocks noChangeAspect="1"/>
          </p:cNvPicPr>
          <p:nvPr/>
        </p:nvPicPr>
        <p:blipFill>
          <a:blip r:embed="rId3"/>
          <a:stretch>
            <a:fillRect/>
          </a:stretch>
        </p:blipFill>
        <p:spPr>
          <a:xfrm>
            <a:off x="703262" y="3367087"/>
            <a:ext cx="1666875" cy="1114425"/>
          </a:xfrm>
          <a:prstGeom prst="rect">
            <a:avLst/>
          </a:prstGeom>
        </p:spPr>
      </p:pic>
      <p:pic>
        <p:nvPicPr>
          <p:cNvPr id="7" name="Picture 6"/>
          <p:cNvPicPr>
            <a:picLocks noChangeAspect="1"/>
          </p:cNvPicPr>
          <p:nvPr/>
        </p:nvPicPr>
        <p:blipFill rotWithShape="1">
          <a:blip r:embed="rId4"/>
          <a:srcRect r="64800"/>
          <a:stretch/>
        </p:blipFill>
        <p:spPr>
          <a:xfrm>
            <a:off x="3733800" y="2706687"/>
            <a:ext cx="1676400" cy="3171825"/>
          </a:xfrm>
          <a:prstGeom prst="rect">
            <a:avLst/>
          </a:prstGeom>
        </p:spPr>
      </p:pic>
    </p:spTree>
    <p:extLst>
      <p:ext uri="{BB962C8B-B14F-4D97-AF65-F5344CB8AC3E}">
        <p14:creationId xmlns:p14="http://schemas.microsoft.com/office/powerpoint/2010/main" val="42899911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Transportation</a:t>
            </a:r>
            <a:endParaRPr lang="en-US" dirty="0"/>
          </a:p>
        </p:txBody>
      </p:sp>
      <p:sp>
        <p:nvSpPr>
          <p:cNvPr id="3" name="Content Placeholder 2"/>
          <p:cNvSpPr>
            <a:spLocks noGrp="1"/>
          </p:cNvSpPr>
          <p:nvPr>
            <p:ph idx="1"/>
          </p:nvPr>
        </p:nvSpPr>
        <p:spPr/>
        <p:txBody>
          <a:bodyPr/>
          <a:lstStyle/>
          <a:p>
            <a:pPr>
              <a:spcBef>
                <a:spcPts val="250"/>
              </a:spcBef>
              <a:buClr>
                <a:srgbClr val="F07F09"/>
              </a:buClr>
              <a:buSzPct val="80000"/>
              <a:buFont typeface="Wingdings 2" pitchFamily="18" charset="2"/>
              <a:buChar char=""/>
            </a:pPr>
            <a:r>
              <a:rPr lang="en-US" sz="2600" dirty="0">
                <a:solidFill>
                  <a:srgbClr val="000000"/>
                </a:solidFill>
                <a:ea typeface="Verdana" pitchFamily="34" charset="0"/>
                <a:cs typeface="Verdana" pitchFamily="34" charset="0"/>
              </a:rPr>
              <a:t>Composites can make materials lighter and stronger</a:t>
            </a:r>
          </a:p>
          <a:p>
            <a:endParaRPr lang="en-US" dirty="0"/>
          </a:p>
        </p:txBody>
      </p:sp>
      <p:sp>
        <p:nvSpPr>
          <p:cNvPr id="4" name="Slide Number Placeholder 3"/>
          <p:cNvSpPr>
            <a:spLocks noGrp="1"/>
          </p:cNvSpPr>
          <p:nvPr>
            <p:ph type="sldNum" sz="quarter" idx="12"/>
          </p:nvPr>
        </p:nvSpPr>
        <p:spPr/>
        <p:txBody>
          <a:bodyPr/>
          <a:lstStyle/>
          <a:p>
            <a:fld id="{933591AE-FACB-47FB-8AAC-14349F9948F4}" type="slidenum">
              <a:rPr lang="en-US" smtClean="0"/>
              <a:t>5</a:t>
            </a:fld>
            <a:endParaRPr lang="en-US"/>
          </a:p>
        </p:txBody>
      </p:sp>
      <p:grpSp>
        <p:nvGrpSpPr>
          <p:cNvPr id="7" name="Group 6"/>
          <p:cNvGrpSpPr/>
          <p:nvPr/>
        </p:nvGrpSpPr>
        <p:grpSpPr>
          <a:xfrm>
            <a:off x="366874" y="2248408"/>
            <a:ext cx="3911600" cy="3108046"/>
            <a:chOff x="635000" y="2248408"/>
            <a:chExt cx="3911600" cy="3108046"/>
          </a:xfrm>
        </p:grpSpPr>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5000" y="2248408"/>
              <a:ext cx="3911600" cy="2605126"/>
            </a:xfrm>
            <a:prstGeom prst="rect">
              <a:avLst/>
            </a:prstGeom>
            <a:ln>
              <a:solidFill>
                <a:schemeClr val="bg1">
                  <a:lumMod val="50000"/>
                </a:schemeClr>
              </a:solidFill>
            </a:ln>
          </p:spPr>
        </p:pic>
        <p:sp>
          <p:nvSpPr>
            <p:cNvPr id="6" name="TextBox 5"/>
            <p:cNvSpPr txBox="1"/>
            <p:nvPr/>
          </p:nvSpPr>
          <p:spPr>
            <a:xfrm>
              <a:off x="781050" y="4987122"/>
              <a:ext cx="3619500" cy="369332"/>
            </a:xfrm>
            <a:prstGeom prst="rect">
              <a:avLst/>
            </a:prstGeom>
            <a:noFill/>
          </p:spPr>
          <p:txBody>
            <a:bodyPr wrap="square" rtlCol="0">
              <a:spAutoFit/>
            </a:bodyPr>
            <a:lstStyle/>
            <a:p>
              <a:r>
                <a:rPr lang="en-US" dirty="0" smtClean="0"/>
                <a:t>Carbon fiber </a:t>
              </a:r>
              <a:r>
                <a:rPr lang="en-US" dirty="0" err="1" smtClean="0"/>
                <a:t>nano</a:t>
              </a:r>
              <a:r>
                <a:rPr lang="en-US" dirty="0" smtClean="0"/>
                <a:t>-composite hull</a:t>
              </a:r>
              <a:endParaRPr lang="en-US" dirty="0"/>
            </a:p>
          </p:txBody>
        </p:sp>
      </p:grpSp>
      <p:grpSp>
        <p:nvGrpSpPr>
          <p:cNvPr id="10" name="Group 9"/>
          <p:cNvGrpSpPr/>
          <p:nvPr/>
        </p:nvGrpSpPr>
        <p:grpSpPr>
          <a:xfrm>
            <a:off x="4645348" y="2450060"/>
            <a:ext cx="4131779" cy="2906394"/>
            <a:chOff x="4802670" y="2450060"/>
            <a:chExt cx="4131779" cy="2906394"/>
          </a:xfrm>
        </p:grpSpPr>
        <p:sp>
          <p:nvSpPr>
            <p:cNvPr id="8" name="TextBox 7"/>
            <p:cNvSpPr txBox="1"/>
            <p:nvPr/>
          </p:nvSpPr>
          <p:spPr>
            <a:xfrm>
              <a:off x="4882597" y="4987122"/>
              <a:ext cx="3971924" cy="369332"/>
            </a:xfrm>
            <a:prstGeom prst="rect">
              <a:avLst/>
            </a:prstGeom>
            <a:noFill/>
          </p:spPr>
          <p:txBody>
            <a:bodyPr wrap="square" rtlCol="0">
              <a:spAutoFit/>
            </a:bodyPr>
            <a:lstStyle/>
            <a:p>
              <a:r>
                <a:rPr lang="en-US" dirty="0" smtClean="0"/>
                <a:t>Lighter materials for electric vehicles</a:t>
              </a:r>
              <a:endParaRPr lang="en-US" dirty="0"/>
            </a:p>
          </p:txBody>
        </p:sp>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02670" y="2450060"/>
              <a:ext cx="4131779" cy="2206370"/>
            </a:xfrm>
            <a:prstGeom prst="rect">
              <a:avLst/>
            </a:prstGeom>
            <a:ln>
              <a:solidFill>
                <a:schemeClr val="bg1">
                  <a:lumMod val="50000"/>
                </a:schemeClr>
              </a:solidFill>
            </a:ln>
          </p:spPr>
        </p:pic>
      </p:grpSp>
    </p:spTree>
    <p:extLst>
      <p:ext uri="{BB962C8B-B14F-4D97-AF65-F5344CB8AC3E}">
        <p14:creationId xmlns:p14="http://schemas.microsoft.com/office/powerpoint/2010/main" val="10773049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Electronics - Computers</a:t>
            </a:r>
            <a:endParaRPr lang="en-US" dirty="0"/>
          </a:p>
        </p:txBody>
      </p:sp>
      <p:sp>
        <p:nvSpPr>
          <p:cNvPr id="3" name="Content Placeholder 2"/>
          <p:cNvSpPr>
            <a:spLocks noGrp="1"/>
          </p:cNvSpPr>
          <p:nvPr>
            <p:ph idx="1"/>
          </p:nvPr>
        </p:nvSpPr>
        <p:spPr>
          <a:xfrm>
            <a:off x="177800" y="1097280"/>
            <a:ext cx="7734300" cy="2667001"/>
          </a:xfrm>
        </p:spPr>
        <p:txBody>
          <a:bodyPr/>
          <a:lstStyle/>
          <a:p>
            <a:pPr>
              <a:spcBef>
                <a:spcPts val="250"/>
              </a:spcBef>
              <a:buClr>
                <a:srgbClr val="F07F09"/>
              </a:buClr>
              <a:buSzPct val="80000"/>
              <a:buFont typeface="Wingdings 2" pitchFamily="18" charset="2"/>
              <a:buChar char=""/>
              <a:defRPr/>
            </a:pPr>
            <a:r>
              <a:rPr lang="en-US" sz="2800" dirty="0"/>
              <a:t>Computing Hardware</a:t>
            </a:r>
          </a:p>
          <a:p>
            <a:pPr lvl="1">
              <a:spcBef>
                <a:spcPts val="250"/>
              </a:spcBef>
              <a:buClr>
                <a:srgbClr val="F07F09"/>
              </a:buClr>
              <a:buFont typeface="Verdana" pitchFamily="34" charset="0"/>
              <a:buChar char="◦"/>
              <a:defRPr/>
            </a:pPr>
            <a:r>
              <a:rPr lang="en-US" sz="2200" dirty="0"/>
              <a:t>Processors – </a:t>
            </a:r>
            <a:r>
              <a:rPr lang="en-US" sz="2200" dirty="0" smtClean="0"/>
              <a:t>14 nm</a:t>
            </a:r>
            <a:endParaRPr lang="en-US" sz="2200" dirty="0"/>
          </a:p>
          <a:p>
            <a:pPr marL="457200" lvl="1" indent="0">
              <a:spcBef>
                <a:spcPts val="250"/>
              </a:spcBef>
              <a:buClr>
                <a:srgbClr val="F07F09"/>
              </a:buClr>
              <a:buNone/>
              <a:defRPr/>
            </a:pPr>
            <a:endParaRPr lang="en-US" sz="2200" dirty="0"/>
          </a:p>
        </p:txBody>
      </p:sp>
      <p:sp>
        <p:nvSpPr>
          <p:cNvPr id="4" name="Slide Number Placeholder 3"/>
          <p:cNvSpPr>
            <a:spLocks noGrp="1"/>
          </p:cNvSpPr>
          <p:nvPr>
            <p:ph type="sldNum" sz="quarter" idx="12"/>
          </p:nvPr>
        </p:nvSpPr>
        <p:spPr/>
        <p:txBody>
          <a:bodyPr/>
          <a:lstStyle/>
          <a:p>
            <a:fld id="{933591AE-FACB-47FB-8AAC-14349F9948F4}" type="slidenum">
              <a:rPr lang="en-US" smtClean="0"/>
              <a:t>6</a:t>
            </a:fld>
            <a:endParaRPr lang="en-US"/>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37905" y="1561816"/>
            <a:ext cx="4848896" cy="4589133"/>
          </a:xfrm>
          <a:prstGeom prst="rect">
            <a:avLst/>
          </a:prstGeom>
        </p:spPr>
      </p:pic>
      <p:sp>
        <p:nvSpPr>
          <p:cNvPr id="6" name="TextBox 5"/>
          <p:cNvSpPr txBox="1"/>
          <p:nvPr/>
        </p:nvSpPr>
        <p:spPr>
          <a:xfrm>
            <a:off x="4559121" y="1654935"/>
            <a:ext cx="1822361" cy="369332"/>
          </a:xfrm>
          <a:prstGeom prst="rect">
            <a:avLst/>
          </a:prstGeom>
          <a:noFill/>
        </p:spPr>
        <p:txBody>
          <a:bodyPr wrap="square" rtlCol="0">
            <a:spAutoFit/>
          </a:bodyPr>
          <a:lstStyle/>
          <a:p>
            <a:r>
              <a:rPr lang="en-US" dirty="0" smtClean="0"/>
              <a:t>Moore’s Law</a:t>
            </a:r>
            <a:endParaRPr lang="en-US" dirty="0"/>
          </a:p>
        </p:txBody>
      </p:sp>
      <p:pic>
        <p:nvPicPr>
          <p:cNvPr id="7" name="Picture 6"/>
          <p:cNvPicPr>
            <a:picLocks noChangeAspect="1"/>
          </p:cNvPicPr>
          <p:nvPr/>
        </p:nvPicPr>
        <p:blipFill rotWithShape="1">
          <a:blip r:embed="rId4"/>
          <a:srcRect l="52775" r="17206" b="32118"/>
          <a:stretch/>
        </p:blipFill>
        <p:spPr>
          <a:xfrm>
            <a:off x="824247" y="2169407"/>
            <a:ext cx="3065172" cy="3898878"/>
          </a:xfrm>
          <a:prstGeom prst="rect">
            <a:avLst/>
          </a:prstGeom>
        </p:spPr>
      </p:pic>
    </p:spTree>
    <p:extLst>
      <p:ext uri="{BB962C8B-B14F-4D97-AF65-F5344CB8AC3E}">
        <p14:creationId xmlns:p14="http://schemas.microsoft.com/office/powerpoint/2010/main" val="7787117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Electronics - Displays</a:t>
            </a:r>
            <a:endParaRPr lang="en-US" dirty="0"/>
          </a:p>
        </p:txBody>
      </p:sp>
      <p:sp>
        <p:nvSpPr>
          <p:cNvPr id="3" name="Content Placeholder 2"/>
          <p:cNvSpPr>
            <a:spLocks noGrp="1"/>
          </p:cNvSpPr>
          <p:nvPr>
            <p:ph idx="1"/>
          </p:nvPr>
        </p:nvSpPr>
        <p:spPr/>
        <p:txBody>
          <a:bodyPr/>
          <a:lstStyle/>
          <a:p>
            <a:pPr>
              <a:spcBef>
                <a:spcPts val="250"/>
              </a:spcBef>
              <a:buClr>
                <a:srgbClr val="F07F09"/>
              </a:buClr>
              <a:buSzPct val="80000"/>
              <a:buFont typeface="Wingdings 2" pitchFamily="18" charset="2"/>
              <a:buChar char=""/>
              <a:defRPr/>
            </a:pPr>
            <a:r>
              <a:rPr lang="en-US" sz="2800" dirty="0" smtClean="0"/>
              <a:t>Organic - LEDs</a:t>
            </a:r>
            <a:endParaRPr lang="en-US" sz="2800" dirty="0"/>
          </a:p>
          <a:p>
            <a:pPr lvl="1">
              <a:spcBef>
                <a:spcPts val="250"/>
              </a:spcBef>
              <a:buClr>
                <a:srgbClr val="F07F09"/>
              </a:buClr>
              <a:buFont typeface="Verdana" pitchFamily="34" charset="0"/>
              <a:buChar char="◦"/>
              <a:defRPr/>
            </a:pPr>
            <a:r>
              <a:rPr lang="en-US" sz="2200" dirty="0" smtClean="0"/>
              <a:t>Organic molecules emit light = brighter</a:t>
            </a:r>
          </a:p>
          <a:p>
            <a:pPr lvl="1">
              <a:spcBef>
                <a:spcPts val="250"/>
              </a:spcBef>
              <a:buClr>
                <a:srgbClr val="F07F09"/>
              </a:buClr>
              <a:buFont typeface="Verdana" pitchFamily="34" charset="0"/>
              <a:buChar char="◦"/>
              <a:defRPr/>
            </a:pPr>
            <a:r>
              <a:rPr lang="en-US" sz="2200" dirty="0" smtClean="0"/>
              <a:t>Flexible</a:t>
            </a:r>
          </a:p>
          <a:p>
            <a:pPr lvl="1">
              <a:spcBef>
                <a:spcPts val="250"/>
              </a:spcBef>
              <a:buClr>
                <a:srgbClr val="F07F09"/>
              </a:buClr>
              <a:buFont typeface="Verdana" pitchFamily="34" charset="0"/>
              <a:buChar char="◦"/>
              <a:defRPr/>
            </a:pPr>
            <a:r>
              <a:rPr lang="en-US" sz="2200" dirty="0" smtClean="0"/>
              <a:t>Roll to roll processing</a:t>
            </a:r>
          </a:p>
          <a:p>
            <a:pPr lvl="1">
              <a:spcBef>
                <a:spcPts val="250"/>
              </a:spcBef>
              <a:buClr>
                <a:srgbClr val="F07F09"/>
              </a:buClr>
              <a:buFont typeface="Verdana" pitchFamily="34" charset="0"/>
              <a:buChar char="◦"/>
              <a:defRPr/>
            </a:pPr>
            <a:endParaRPr lang="en-US" sz="2200" dirty="0"/>
          </a:p>
          <a:p>
            <a:pPr marL="457200" lvl="1" indent="0">
              <a:spcBef>
                <a:spcPts val="250"/>
              </a:spcBef>
              <a:buClr>
                <a:srgbClr val="F07F09"/>
              </a:buClr>
              <a:buNone/>
              <a:defRPr/>
            </a:pPr>
            <a:endParaRPr lang="en-US" sz="2200" dirty="0"/>
          </a:p>
          <a:p>
            <a:endParaRPr lang="en-US" dirty="0"/>
          </a:p>
        </p:txBody>
      </p:sp>
      <p:sp>
        <p:nvSpPr>
          <p:cNvPr id="4" name="Slide Number Placeholder 3"/>
          <p:cNvSpPr>
            <a:spLocks noGrp="1"/>
          </p:cNvSpPr>
          <p:nvPr>
            <p:ph type="sldNum" sz="quarter" idx="12"/>
          </p:nvPr>
        </p:nvSpPr>
        <p:spPr/>
        <p:txBody>
          <a:bodyPr/>
          <a:lstStyle/>
          <a:p>
            <a:fld id="{933591AE-FACB-47FB-8AAC-14349F9948F4}" type="slidenum">
              <a:rPr lang="en-US" smtClean="0"/>
              <a:t>7</a:t>
            </a:fld>
            <a:endParaRPr lang="en-US"/>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58434" y="2606215"/>
            <a:ext cx="4572000" cy="3429000"/>
          </a:xfrm>
          <a:prstGeom prst="rect">
            <a:avLst/>
          </a:prstGeom>
          <a:ln>
            <a:solidFill>
              <a:schemeClr val="bg1">
                <a:lumMod val="50000"/>
              </a:schemeClr>
            </a:solidFill>
          </a:ln>
        </p:spPr>
      </p:pic>
      <p:pic>
        <p:nvPicPr>
          <p:cNvPr id="7" name="Picture 6"/>
          <p:cNvPicPr>
            <a:picLocks noChangeAspect="1"/>
          </p:cNvPicPr>
          <p:nvPr/>
        </p:nvPicPr>
        <p:blipFill>
          <a:blip r:embed="rId4"/>
          <a:stretch>
            <a:fillRect/>
          </a:stretch>
        </p:blipFill>
        <p:spPr>
          <a:xfrm>
            <a:off x="413567" y="3605123"/>
            <a:ext cx="3331300" cy="2217313"/>
          </a:xfrm>
          <a:prstGeom prst="rect">
            <a:avLst/>
          </a:prstGeom>
          <a:ln>
            <a:solidFill>
              <a:schemeClr val="bg1">
                <a:lumMod val="50000"/>
              </a:schemeClr>
            </a:solidFill>
          </a:ln>
        </p:spPr>
      </p:pic>
    </p:spTree>
    <p:extLst>
      <p:ext uri="{BB962C8B-B14F-4D97-AF65-F5344CB8AC3E}">
        <p14:creationId xmlns:p14="http://schemas.microsoft.com/office/powerpoint/2010/main" val="21082002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Solar Cells</a:t>
            </a:r>
            <a:endParaRPr lang="en-US" dirty="0"/>
          </a:p>
        </p:txBody>
      </p:sp>
      <p:sp>
        <p:nvSpPr>
          <p:cNvPr id="3" name="Content Placeholder 2"/>
          <p:cNvSpPr>
            <a:spLocks noGrp="1"/>
          </p:cNvSpPr>
          <p:nvPr>
            <p:ph idx="1"/>
          </p:nvPr>
        </p:nvSpPr>
        <p:spPr/>
        <p:txBody>
          <a:bodyPr/>
          <a:lstStyle/>
          <a:p>
            <a:pPr>
              <a:spcBef>
                <a:spcPts val="250"/>
              </a:spcBef>
              <a:buClr>
                <a:srgbClr val="F07F09"/>
              </a:buClr>
              <a:buSzPct val="80000"/>
              <a:buFont typeface="Wingdings 2" pitchFamily="18" charset="2"/>
              <a:buChar char=""/>
              <a:defRPr/>
            </a:pPr>
            <a:r>
              <a:rPr lang="en-US" sz="2800" dirty="0" smtClean="0"/>
              <a:t>Thin Film Solar Cells:</a:t>
            </a:r>
          </a:p>
          <a:p>
            <a:pPr lvl="1">
              <a:spcBef>
                <a:spcPts val="250"/>
              </a:spcBef>
              <a:buClr>
                <a:srgbClr val="F07F09"/>
              </a:buClr>
              <a:buSzPct val="80000"/>
              <a:buFont typeface="Wingdings 2" pitchFamily="18" charset="2"/>
              <a:buChar char=""/>
              <a:defRPr/>
            </a:pPr>
            <a:r>
              <a:rPr lang="en-US" sz="2400" dirty="0" smtClean="0"/>
              <a:t>CIGS, </a:t>
            </a:r>
            <a:r>
              <a:rPr lang="en-US" sz="2400" dirty="0" err="1" smtClean="0"/>
              <a:t>CdTe</a:t>
            </a:r>
            <a:r>
              <a:rPr lang="en-US" sz="2400" dirty="0" smtClean="0"/>
              <a:t>, Amorphous Si</a:t>
            </a:r>
          </a:p>
          <a:p>
            <a:pPr>
              <a:spcBef>
                <a:spcPts val="250"/>
              </a:spcBef>
              <a:buClr>
                <a:srgbClr val="F07F09"/>
              </a:buClr>
              <a:buSzPct val="80000"/>
              <a:buFont typeface="Wingdings 2" pitchFamily="18" charset="2"/>
              <a:buChar char=""/>
              <a:defRPr/>
            </a:pPr>
            <a:r>
              <a:rPr lang="en-US" dirty="0" smtClean="0"/>
              <a:t>Emerging Technologies:</a:t>
            </a:r>
          </a:p>
          <a:p>
            <a:pPr lvl="1">
              <a:spcBef>
                <a:spcPts val="250"/>
              </a:spcBef>
              <a:buClr>
                <a:srgbClr val="F07F09"/>
              </a:buClr>
              <a:buSzPct val="80000"/>
              <a:buFont typeface="Wingdings 2" pitchFamily="18" charset="2"/>
              <a:buChar char=""/>
              <a:defRPr/>
            </a:pPr>
            <a:r>
              <a:rPr lang="en-US" dirty="0" smtClean="0"/>
              <a:t>Organic</a:t>
            </a:r>
          </a:p>
          <a:p>
            <a:pPr lvl="1">
              <a:spcBef>
                <a:spcPts val="250"/>
              </a:spcBef>
              <a:buClr>
                <a:srgbClr val="F07F09"/>
              </a:buClr>
              <a:buSzPct val="80000"/>
              <a:buFont typeface="Wingdings 2" pitchFamily="18" charset="2"/>
              <a:buChar char=""/>
              <a:defRPr/>
            </a:pPr>
            <a:r>
              <a:rPr lang="en-US" dirty="0" smtClean="0"/>
              <a:t>Dye Sensitized Solar Cell</a:t>
            </a:r>
          </a:p>
          <a:p>
            <a:pPr lvl="1">
              <a:spcBef>
                <a:spcPts val="250"/>
              </a:spcBef>
              <a:buClr>
                <a:srgbClr val="F07F09"/>
              </a:buClr>
              <a:buSzPct val="80000"/>
              <a:buFont typeface="Wingdings 2" pitchFamily="18" charset="2"/>
              <a:buChar char=""/>
              <a:defRPr/>
            </a:pPr>
            <a:r>
              <a:rPr lang="en-US" dirty="0" smtClean="0"/>
              <a:t>Quantum Dot</a:t>
            </a:r>
          </a:p>
          <a:p>
            <a:pPr lvl="1">
              <a:spcBef>
                <a:spcPts val="250"/>
              </a:spcBef>
              <a:buClr>
                <a:srgbClr val="F07F09"/>
              </a:buClr>
              <a:buFont typeface="Verdana" pitchFamily="34" charset="0"/>
              <a:buChar char="◦"/>
              <a:defRPr/>
            </a:pPr>
            <a:endParaRPr lang="en-US" sz="2200" dirty="0"/>
          </a:p>
        </p:txBody>
      </p:sp>
      <p:sp>
        <p:nvSpPr>
          <p:cNvPr id="4" name="Slide Number Placeholder 3"/>
          <p:cNvSpPr>
            <a:spLocks noGrp="1"/>
          </p:cNvSpPr>
          <p:nvPr>
            <p:ph type="sldNum" sz="quarter" idx="12"/>
          </p:nvPr>
        </p:nvSpPr>
        <p:spPr/>
        <p:txBody>
          <a:bodyPr/>
          <a:lstStyle/>
          <a:p>
            <a:fld id="{933591AE-FACB-47FB-8AAC-14349F9948F4}" type="slidenum">
              <a:rPr lang="en-US" smtClean="0"/>
              <a:t>8</a:t>
            </a:fld>
            <a:endParaRPr 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0" y="1230312"/>
            <a:ext cx="4572000" cy="2847975"/>
          </a:xfrm>
          <a:prstGeom prst="rect">
            <a:avLst/>
          </a:prstGeom>
        </p:spPr>
      </p:pic>
      <p:sp>
        <p:nvSpPr>
          <p:cNvPr id="6" name="TextBox 5"/>
          <p:cNvSpPr txBox="1"/>
          <p:nvPr/>
        </p:nvSpPr>
        <p:spPr>
          <a:xfrm>
            <a:off x="5981700" y="4078287"/>
            <a:ext cx="2946400" cy="369332"/>
          </a:xfrm>
          <a:prstGeom prst="rect">
            <a:avLst/>
          </a:prstGeom>
          <a:noFill/>
        </p:spPr>
        <p:txBody>
          <a:bodyPr wrap="square" rtlCol="0">
            <a:spAutoFit/>
          </a:bodyPr>
          <a:lstStyle/>
          <a:p>
            <a:r>
              <a:rPr lang="en-US" dirty="0" smtClean="0"/>
              <a:t>Amorphous Si</a:t>
            </a:r>
            <a:endParaRPr lang="en-US" dirty="0"/>
          </a:p>
        </p:txBody>
      </p:sp>
    </p:spTree>
    <p:extLst>
      <p:ext uri="{BB962C8B-B14F-4D97-AF65-F5344CB8AC3E}">
        <p14:creationId xmlns:p14="http://schemas.microsoft.com/office/powerpoint/2010/main" val="19207564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Dye Sensitized Solar Cells</a:t>
            </a:r>
            <a:endParaRPr lang="en-US" dirty="0"/>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01613" y="1350169"/>
            <a:ext cx="4102918" cy="3183731"/>
          </a:xfrm>
        </p:spPr>
      </p:pic>
      <p:sp>
        <p:nvSpPr>
          <p:cNvPr id="4" name="Slide Number Placeholder 3"/>
          <p:cNvSpPr>
            <a:spLocks noGrp="1"/>
          </p:cNvSpPr>
          <p:nvPr>
            <p:ph type="sldNum" sz="quarter" idx="12"/>
          </p:nvPr>
        </p:nvSpPr>
        <p:spPr/>
        <p:txBody>
          <a:bodyPr/>
          <a:lstStyle/>
          <a:p>
            <a:fld id="{933591AE-FACB-47FB-8AAC-14349F9948F4}" type="slidenum">
              <a:rPr lang="en-US" smtClean="0"/>
              <a:t>9</a:t>
            </a:fld>
            <a:endParaRPr lang="en-US"/>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663156" y="3411220"/>
            <a:ext cx="5264944" cy="1871980"/>
          </a:xfrm>
          <a:prstGeom prst="rect">
            <a:avLst/>
          </a:prstGeom>
          <a:ln>
            <a:solidFill>
              <a:schemeClr val="bg1">
                <a:lumMod val="50000"/>
              </a:schemeClr>
            </a:solidFill>
          </a:ln>
        </p:spPr>
      </p:pic>
    </p:spTree>
    <p:extLst>
      <p:ext uri="{BB962C8B-B14F-4D97-AF65-F5344CB8AC3E}">
        <p14:creationId xmlns:p14="http://schemas.microsoft.com/office/powerpoint/2010/main" val="992536458"/>
      </p:ext>
    </p:extLst>
  </p:cSld>
  <p:clrMapOvr>
    <a:masterClrMapping/>
  </p:clrMapOvr>
</p:sld>
</file>

<file path=ppt/theme/theme1.xml><?xml version="1.0" encoding="utf-8"?>
<a:theme xmlns:a="http://schemas.openxmlformats.org/drawingml/2006/main" name="SHINE_WhiteKnight">
  <a:themeElements>
    <a:clrScheme name="Blues_SHINE_BlueBase">
      <a:dk1>
        <a:sysClr val="windowText" lastClr="000000"/>
      </a:dk1>
      <a:lt1>
        <a:sysClr val="window" lastClr="FFFFFF"/>
      </a:lt1>
      <a:dk2>
        <a:srgbClr val="1F497D"/>
      </a:dk2>
      <a:lt2>
        <a:srgbClr val="EEECE1"/>
      </a:lt2>
      <a:accent1>
        <a:srgbClr val="59BCDD"/>
      </a:accent1>
      <a:accent2>
        <a:srgbClr val="5274EA"/>
      </a:accent2>
      <a:accent3>
        <a:srgbClr val="56F4F2"/>
      </a:accent3>
      <a:accent4>
        <a:srgbClr val="56A3F4"/>
      </a:accent4>
      <a:accent5>
        <a:srgbClr val="52EABD"/>
      </a:accent5>
      <a:accent6>
        <a:srgbClr val="E4B257"/>
      </a:accent6>
      <a:hlink>
        <a:srgbClr val="0000FF"/>
      </a:hlink>
      <a:folHlink>
        <a:srgbClr val="800080"/>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SHINE_WhiteKnight</Template>
  <TotalTime>22581</TotalTime>
  <Words>922</Words>
  <Application>Microsoft Office PowerPoint</Application>
  <PresentationFormat>On-screen Show (4:3)</PresentationFormat>
  <Paragraphs>148</Paragraphs>
  <Slides>17</Slides>
  <Notes>10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17</vt:i4>
      </vt:variant>
    </vt:vector>
  </HeadingPairs>
  <TitlesOfParts>
    <vt:vector size="27" baseType="lpstr">
      <vt:lpstr>SimSun</vt:lpstr>
      <vt:lpstr>Arial</vt:lpstr>
      <vt:lpstr>Bookman Old Style</vt:lpstr>
      <vt:lpstr>Calibri</vt:lpstr>
      <vt:lpstr>Franklin Gothic Book</vt:lpstr>
      <vt:lpstr>Franklin Gothic Medium</vt:lpstr>
      <vt:lpstr>Lucida Grande</vt:lpstr>
      <vt:lpstr>Verdana</vt:lpstr>
      <vt:lpstr>Wingdings 2</vt:lpstr>
      <vt:lpstr>SHINE_WhiteKnight</vt:lpstr>
      <vt:lpstr>Applications of Nanotechnology</vt:lpstr>
      <vt:lpstr>What fields use nano-enhanced products?</vt:lpstr>
      <vt:lpstr>Materials</vt:lpstr>
      <vt:lpstr>Sporting Goods</vt:lpstr>
      <vt:lpstr>Transportation</vt:lpstr>
      <vt:lpstr>Electronics - Computers</vt:lpstr>
      <vt:lpstr>Electronics - Displays</vt:lpstr>
      <vt:lpstr>Solar Cells</vt:lpstr>
      <vt:lpstr>Dye Sensitized Solar Cells</vt:lpstr>
      <vt:lpstr>Medicine</vt:lpstr>
      <vt:lpstr>Lab on a Chip</vt:lpstr>
      <vt:lpstr>Food</vt:lpstr>
      <vt:lpstr>Food and Agriculture</vt:lpstr>
      <vt:lpstr>Image References</vt:lpstr>
      <vt:lpstr>Image References</vt:lpstr>
      <vt:lpstr>Image References</vt:lpstr>
      <vt:lpstr>Image References</vt:lpstr>
    </vt:vector>
  </TitlesOfParts>
  <Company>NSCC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IT Services</dc:creator>
  <cp:lastModifiedBy>Kristine Schroeder</cp:lastModifiedBy>
  <cp:revision>124</cp:revision>
  <dcterms:created xsi:type="dcterms:W3CDTF">2013-06-25T18:17:58Z</dcterms:created>
  <dcterms:modified xsi:type="dcterms:W3CDTF">2016-08-06T21:13:49Z</dcterms:modified>
</cp:coreProperties>
</file>